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0" r:id="rId6"/>
    <p:sldId id="272" r:id="rId7"/>
    <p:sldId id="261" r:id="rId8"/>
    <p:sldId id="267" r:id="rId9"/>
    <p:sldId id="270" r:id="rId10"/>
    <p:sldId id="269" r:id="rId11"/>
    <p:sldId id="268" r:id="rId12"/>
    <p:sldId id="264" r:id="rId13"/>
    <p:sldId id="284" r:id="rId14"/>
    <p:sldId id="283" r:id="rId15"/>
    <p:sldId id="282" r:id="rId16"/>
    <p:sldId id="289" r:id="rId17"/>
    <p:sldId id="285" r:id="rId18"/>
    <p:sldId id="288" r:id="rId19"/>
    <p:sldId id="286" r:id="rId20"/>
    <p:sldId id="277" r:id="rId21"/>
    <p:sldId id="279" r:id="rId22"/>
    <p:sldId id="287" r:id="rId23"/>
    <p:sldId id="290" r:id="rId24"/>
    <p:sldId id="258" r:id="rId25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0FF"/>
    <a:srgbClr val="00EE00"/>
    <a:srgbClr val="B7D1EF"/>
    <a:srgbClr val="00B9E8"/>
    <a:srgbClr val="00B9E7"/>
    <a:srgbClr val="00FF00"/>
    <a:srgbClr val="007692"/>
    <a:srgbClr val="4FDDFF"/>
    <a:srgbClr val="009CA6"/>
    <a:srgbClr val="3BA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5" autoAdjust="0"/>
    <p:restoredTop sz="89189" autoAdjust="0"/>
  </p:normalViewPr>
  <p:slideViewPr>
    <p:cSldViewPr snapToGrid="0" snapToObjects="1">
      <p:cViewPr varScale="1">
        <p:scale>
          <a:sx n="78" d="100"/>
          <a:sy n="78" d="100"/>
        </p:scale>
        <p:origin x="185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27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2021-05-30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2021-05-30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6482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main areas of the thesis: preprocessing, patch-level modelling, slide aggregation.</a:t>
            </a:r>
          </a:p>
          <a:p>
            <a:r>
              <a:rPr lang="en-US" dirty="0" smtClean="0"/>
              <a:t>Patches</a:t>
            </a:r>
            <a:r>
              <a:rPr lang="en-US" baseline="0" dirty="0" smtClean="0"/>
              <a:t> are extracted in two sizes (336 x 336, and 672 x 672).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618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Stain color basis of</a:t>
            </a:r>
            <a:r>
              <a:rPr lang="en-US" baseline="0" dirty="0" smtClean="0"/>
              <a:t> the target image are mapped to the source images.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2734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916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107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Evaluated on the validation set</a:t>
            </a:r>
            <a:r>
              <a:rPr lang="en-US" baseline="0" dirty="0" smtClean="0"/>
              <a:t> on patch level</a:t>
            </a:r>
            <a:r>
              <a:rPr lang="en-US" baseline="0" dirty="0" smtClean="0"/>
              <a:t>. Compared with DeLong’s test for ROC curves. ImageNet contains images from 1000 classes (cars, planes, cat, dog, etc.)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471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Evaluated on the validation set</a:t>
            </a:r>
            <a:r>
              <a:rPr lang="en-US" baseline="0" dirty="0" smtClean="0"/>
              <a:t> on patch level</a:t>
            </a:r>
            <a:r>
              <a:rPr lang="en-US" baseline="0" dirty="0" smtClean="0"/>
              <a:t>. Compared with DeLong’s test for ROC curves.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825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column:</a:t>
            </a:r>
            <a:r>
              <a:rPr lang="en-US" baseline="0" dirty="0" smtClean="0"/>
              <a:t> predicted classes</a:t>
            </a:r>
          </a:p>
          <a:p>
            <a:r>
              <a:rPr lang="en-US" baseline="0" dirty="0" smtClean="0"/>
              <a:t>3</a:t>
            </a:r>
            <a:r>
              <a:rPr lang="en-US" baseline="30000" dirty="0" smtClean="0"/>
              <a:t>rd</a:t>
            </a:r>
            <a:r>
              <a:rPr lang="en-US" baseline="0" dirty="0" smtClean="0"/>
              <a:t> column: predicted probabilities</a:t>
            </a:r>
          </a:p>
          <a:p>
            <a:r>
              <a:rPr lang="en-US" baseline="0" dirty="0" smtClean="0"/>
              <a:t>4</a:t>
            </a:r>
            <a:r>
              <a:rPr lang="en-US" baseline="30000" dirty="0" smtClean="0"/>
              <a:t>th</a:t>
            </a:r>
            <a:r>
              <a:rPr lang="en-US" baseline="0" dirty="0" smtClean="0"/>
              <a:t> column: prediction uncertainties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Top row: small patches</a:t>
            </a:r>
          </a:p>
          <a:p>
            <a:r>
              <a:rPr lang="en-US" baseline="0" dirty="0" smtClean="0"/>
              <a:t>Bottom row: large patches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7372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Logreg</a:t>
            </a:r>
            <a:r>
              <a:rPr lang="en-US" baseline="0" dirty="0" smtClean="0"/>
              <a:t> learnt on the validation set.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1955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Compared with DeLong’s test for ROC curves. </a:t>
            </a:r>
            <a:r>
              <a:rPr lang="en-US" baseline="0" dirty="0" err="1" smtClean="0"/>
              <a:t>Logreg</a:t>
            </a:r>
            <a:r>
              <a:rPr lang="en-US" baseline="0" dirty="0" smtClean="0"/>
              <a:t> features did not have a significant impact on the response variable -&gt; more validation data would have been necessary.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0243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 smtClean="0">
                <a:latin typeface="Georgia" panose="02040502050405020303" pitchFamily="18" charset="0"/>
                <a:cs typeface="Georgia"/>
              </a:rPr>
              <a:t>Statistical insignificance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Georgia" panose="02040502050405020303" pitchFamily="18" charset="0"/>
                <a:cs typeface="Georgia"/>
              </a:rPr>
              <a:t>Future work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Georgia" panose="02040502050405020303" pitchFamily="18" charset="0"/>
                <a:cs typeface="Georgia"/>
              </a:rPr>
              <a:t>Precision</a:t>
            </a:r>
            <a:r>
              <a:rPr lang="en-US" sz="1200" baseline="0" dirty="0" smtClean="0">
                <a:latin typeface="Georgia" panose="02040502050405020303" pitchFamily="18" charset="0"/>
                <a:cs typeface="Georgia"/>
              </a:rPr>
              <a:t> = When it predicts yes, how often is it correct?</a:t>
            </a:r>
          </a:p>
          <a:p>
            <a:pPr>
              <a:lnSpc>
                <a:spcPct val="150000"/>
              </a:lnSpc>
            </a:pPr>
            <a:r>
              <a:rPr lang="en-US" sz="1200" baseline="0" dirty="0" smtClean="0">
                <a:latin typeface="Georgia" panose="02040502050405020303" pitchFamily="18" charset="0"/>
                <a:cs typeface="Georgia"/>
              </a:rPr>
              <a:t>Sensitivity, recall = True Positive Rate</a:t>
            </a:r>
          </a:p>
          <a:p>
            <a:pPr>
              <a:lnSpc>
                <a:spcPct val="150000"/>
              </a:lnSpc>
            </a:pPr>
            <a:r>
              <a:rPr lang="en-US" sz="1200" baseline="0" dirty="0" smtClean="0">
                <a:latin typeface="Georgia" panose="02040502050405020303" pitchFamily="18" charset="0"/>
                <a:cs typeface="Georgia"/>
              </a:rPr>
              <a:t>Specificity = True Negative Rate</a:t>
            </a:r>
          </a:p>
          <a:p>
            <a:pPr>
              <a:lnSpc>
                <a:spcPct val="150000"/>
              </a:lnSpc>
            </a:pPr>
            <a:r>
              <a:rPr lang="en-US" sz="1200" baseline="0" dirty="0" smtClean="0">
                <a:latin typeface="Georgia" panose="02040502050405020303" pitchFamily="18" charset="0"/>
                <a:cs typeface="Georgia"/>
              </a:rPr>
              <a:t>F1-score = harmonic mean of the precision and recall</a:t>
            </a:r>
            <a:endParaRPr lang="en-US" sz="1200" dirty="0" smtClean="0">
              <a:latin typeface="Georgia" panose="02040502050405020303" pitchFamily="18" charset="0"/>
              <a:cs typeface="Georgia"/>
            </a:endParaRPr>
          </a:p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1392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287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497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25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656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8276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44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46939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9434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C25B8-6A37-0E42-AD12-4E95E5CB5205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513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ag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presentation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Gree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Next</a:t>
            </a:r>
            <a:r>
              <a:rPr lang="sv-SE" dirty="0"/>
              <a:t> </a:t>
            </a:r>
            <a:r>
              <a:rPr lang="sv-SE" dirty="0" err="1"/>
              <a:t>Section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Contents</a:t>
            </a:r>
            <a:r>
              <a:rPr lang="sv-SE" dirty="0"/>
              <a:t>, </a:t>
            </a:r>
            <a:r>
              <a:rPr lang="sv-SE" dirty="0" err="1"/>
              <a:t>subheads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3" y="6255027"/>
            <a:ext cx="1408649" cy="3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format</a:t>
            </a:r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F6C1B002-9338-DE4D-B65D-1E23DE0DA08F}" type="datetime1">
              <a:rPr lang="sv-SE" smtClean="0"/>
              <a:t>2021-05-30</a:t>
            </a:fld>
            <a:endParaRPr lang="sv-SE" dirty="0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dirty="0" err="1"/>
              <a:t>Title</a:t>
            </a:r>
            <a:r>
              <a:rPr lang="sv-SE" dirty="0"/>
              <a:t>/</a:t>
            </a:r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3" name="Bildobjekt 6">
            <a:extLst>
              <a:ext uri="{FF2B5EF4-FFF2-40B4-BE49-F238E27FC236}">
                <a16:creationId xmlns:a16="http://schemas.microsoft.com/office/drawing/2014/main" id="{77CE193D-AF9E-CB4A-8280-EAB7CF3FB7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056" y="6141600"/>
            <a:ext cx="1593422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format</a:t>
            </a:r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773758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EC4E3B18-1D36-ED46-9A80-170CFB8EDDEE}" type="datetime1">
              <a:rPr lang="sv-SE" smtClean="0"/>
              <a:t>2021-05-30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dirty="0" err="1"/>
              <a:t>Title</a:t>
            </a:r>
            <a:r>
              <a:rPr lang="sv-SE" dirty="0"/>
              <a:t>/</a:t>
            </a:r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0" name="Bildobjekt 6">
            <a:extLst>
              <a:ext uri="{FF2B5EF4-FFF2-40B4-BE49-F238E27FC236}">
                <a16:creationId xmlns:a16="http://schemas.microsoft.com/office/drawing/2014/main" id="{ECE76112-249C-8444-B83B-1CBD224910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056" y="6141600"/>
            <a:ext cx="1593422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 hasCustomPrompt="1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format</a:t>
            </a:r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4137025" y="1844506"/>
            <a:ext cx="4286250" cy="3945398"/>
          </a:xfrm>
          <a:prstGeom prst="rect">
            <a:avLst/>
          </a:prstGeom>
        </p:spPr>
        <p:txBody>
          <a:bodyPr vert="horz"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685076" y="1830357"/>
            <a:ext cx="3316211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12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BA9DA373-8BA8-3746-B791-7FDB7F031A46}" type="datetime1">
              <a:rPr lang="sv-SE" smtClean="0"/>
              <a:t>2021-05-30</a:t>
            </a:fld>
            <a:endParaRPr lang="sv-SE" dirty="0"/>
          </a:p>
        </p:txBody>
      </p:sp>
      <p:sp>
        <p:nvSpPr>
          <p:cNvPr id="13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dirty="0" err="1"/>
              <a:t>Title</a:t>
            </a:r>
            <a:r>
              <a:rPr lang="sv-SE" dirty="0"/>
              <a:t>/</a:t>
            </a:r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0" name="Bildobjekt 6">
            <a:extLst>
              <a:ext uri="{FF2B5EF4-FFF2-40B4-BE49-F238E27FC236}">
                <a16:creationId xmlns:a16="http://schemas.microsoft.com/office/drawing/2014/main" id="{AF9A9D78-5439-5848-B064-227884580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056" y="6141600"/>
            <a:ext cx="1593422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 hasCustomPrompt="1"/>
          </p:nvPr>
        </p:nvSpPr>
        <p:spPr>
          <a:xfrm>
            <a:off x="685076" y="999225"/>
            <a:ext cx="773758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to </a:t>
            </a:r>
            <a:r>
              <a:rPr lang="sv-SE" dirty="0" err="1"/>
              <a:t>change</a:t>
            </a:r>
            <a:r>
              <a:rPr lang="sv-SE" dirty="0"/>
              <a:t> format</a:t>
            </a:r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685800" y="1905000"/>
            <a:ext cx="7737475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sv-SE"/>
              <a:t>Klicka på ikonen för att lägga till ett diagram</a:t>
            </a:r>
            <a:endParaRPr lang="sv-SE" dirty="0"/>
          </a:p>
        </p:txBody>
      </p:sp>
      <p:sp>
        <p:nvSpPr>
          <p:cNvPr id="12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6662093" y="360999"/>
            <a:ext cx="1431193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F5D8C00F-CE0A-3B45-87E3-85C06E68DF4E}" type="datetime1">
              <a:rPr lang="sv-SE" smtClean="0"/>
              <a:t>2021-05-30</a:t>
            </a:fld>
            <a:endParaRPr lang="sv-SE" dirty="0"/>
          </a:p>
        </p:txBody>
      </p:sp>
      <p:sp>
        <p:nvSpPr>
          <p:cNvPr id="13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962260" y="361654"/>
            <a:ext cx="553784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363" y="361000"/>
            <a:ext cx="5836917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 dirty="0" err="1"/>
              <a:t>Title</a:t>
            </a:r>
            <a:r>
              <a:rPr lang="sv-SE" dirty="0"/>
              <a:t>/</a:t>
            </a:r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5" name="Bildobjekt 6">
            <a:extLst>
              <a:ext uri="{FF2B5EF4-FFF2-40B4-BE49-F238E27FC236}">
                <a16:creationId xmlns:a16="http://schemas.microsoft.com/office/drawing/2014/main" id="{0C6B2938-959E-294C-8E16-0C208BF14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056" y="6141600"/>
            <a:ext cx="1593422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  <p:sp>
        <p:nvSpPr>
          <p:cNvPr id="6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</a:t>
            </a:r>
            <a:r>
              <a:rPr lang="sv-SE" dirty="0" err="1"/>
              <a:t>name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lecturer</a:t>
            </a:r>
            <a:endParaRPr lang="sv-SE" dirty="0"/>
          </a:p>
          <a:p>
            <a:r>
              <a:rPr lang="sv-SE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Turqoise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  <p:sp>
        <p:nvSpPr>
          <p:cNvPr id="9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</a:t>
            </a:r>
            <a:r>
              <a:rPr lang="sv-SE" dirty="0" err="1"/>
              <a:t>name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lecturer</a:t>
            </a:r>
            <a:endParaRPr lang="sv-SE" dirty="0"/>
          </a:p>
          <a:p>
            <a:r>
              <a:rPr lang="sv-SE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1818137" y="3670051"/>
            <a:ext cx="5527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  <p:sp>
        <p:nvSpPr>
          <p:cNvPr id="6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00" y="1814513"/>
            <a:ext cx="6651538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</a:t>
            </a:r>
            <a:r>
              <a:rPr lang="sv-SE" dirty="0" err="1"/>
              <a:t>name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lecturer</a:t>
            </a:r>
            <a:endParaRPr lang="sv-SE" dirty="0"/>
          </a:p>
          <a:p>
            <a:r>
              <a:rPr lang="sv-SE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Turqoise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presentation</a:t>
            </a:r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371600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presentation</a:t>
            </a:r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Lecturer</a:t>
            </a: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99" y="5929764"/>
            <a:ext cx="2260149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 turqoise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ew Section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Next</a:t>
            </a:r>
            <a:r>
              <a:rPr lang="sv-SE" dirty="0"/>
              <a:t> </a:t>
            </a:r>
            <a:r>
              <a:rPr lang="sv-SE" dirty="0" err="1"/>
              <a:t>Section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Contents</a:t>
            </a:r>
            <a:r>
              <a:rPr lang="sv-SE" dirty="0"/>
              <a:t>, </a:t>
            </a:r>
            <a:r>
              <a:rPr lang="sv-SE" dirty="0" err="1"/>
              <a:t>subheads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3" y="6255027"/>
            <a:ext cx="1408649" cy="3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Turqoise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>
            <a:spLocks noGrp="1"/>
          </p:cNvSpPr>
          <p:nvPr>
            <p:ph type="ctrTitle" hasCustomPrompt="1"/>
          </p:nvPr>
        </p:nvSpPr>
        <p:spPr>
          <a:xfrm>
            <a:off x="1256096" y="1812899"/>
            <a:ext cx="6400800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Next</a:t>
            </a:r>
            <a:r>
              <a:rPr lang="sv-SE" dirty="0"/>
              <a:t> </a:t>
            </a:r>
            <a:r>
              <a:rPr lang="sv-SE" dirty="0" err="1"/>
              <a:t>Section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256096" y="3493962"/>
            <a:ext cx="6400800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/>
              <a:t>Contents</a:t>
            </a:r>
            <a:r>
              <a:rPr lang="sv-SE" dirty="0"/>
              <a:t>, </a:t>
            </a:r>
            <a:r>
              <a:rPr lang="sv-SE" dirty="0" err="1"/>
              <a:t>subheads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678459" y="6120611"/>
            <a:ext cx="7744205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03" y="6255027"/>
            <a:ext cx="1408649" cy="3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8" r:id="rId4"/>
    <p:sldLayoutId id="2147483669" r:id="rId5"/>
    <p:sldLayoutId id="2147483670" r:id="rId6"/>
    <p:sldLayoutId id="2147483671" r:id="rId7"/>
    <p:sldLayoutId id="2147483674" r:id="rId8"/>
    <p:sldLayoutId id="2147483675" r:id="rId9"/>
    <p:sldLayoutId id="2147483676" r:id="rId10"/>
    <p:sldLayoutId id="2147483673" r:id="rId11"/>
    <p:sldLayoutId id="2147483660" r:id="rId12"/>
    <p:sldLayoutId id="2147483661" r:id="rId13"/>
    <p:sldLayoutId id="2147483663" r:id="rId14"/>
    <p:sldLayoutId id="2147483662" r:id="rId15"/>
    <p:sldLayoutId id="2147483666" r:id="rId16"/>
    <p:sldLayoutId id="2147483667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gdc.cancer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2"/>
          <p:cNvSpPr>
            <a:spLocks noGrp="1"/>
          </p:cNvSpPr>
          <p:nvPr>
            <p:ph type="ctrTitle"/>
          </p:nvPr>
        </p:nvSpPr>
        <p:spPr>
          <a:xfrm>
            <a:off x="788734" y="622169"/>
            <a:ext cx="7666891" cy="1911145"/>
          </a:xfrm>
          <a:solidFill>
            <a:srgbClr val="00B9E7"/>
          </a:solidFill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Classification </a:t>
            </a:r>
            <a:r>
              <a:rPr lang="en-US" sz="4000" dirty="0"/>
              <a:t>of brain </a:t>
            </a:r>
            <a:r>
              <a:rPr lang="en-US" sz="4000" dirty="0" smtClean="0"/>
              <a:t>tumors in </a:t>
            </a:r>
            <a:r>
              <a:rPr lang="en-US" sz="4000" dirty="0"/>
              <a:t>weakly annotated histopathology images with deep learning</a:t>
            </a:r>
            <a:endParaRPr lang="sv-SE" sz="4000" dirty="0"/>
          </a:p>
        </p:txBody>
      </p:sp>
      <p:sp>
        <p:nvSpPr>
          <p:cNvPr id="5" name="Underrubrik 4"/>
          <p:cNvSpPr>
            <a:spLocks noGrp="1"/>
          </p:cNvSpPr>
          <p:nvPr>
            <p:ph type="subTitle" idx="1"/>
          </p:nvPr>
        </p:nvSpPr>
        <p:spPr>
          <a:xfrm>
            <a:off x="3272883" y="4374908"/>
            <a:ext cx="2698595" cy="940670"/>
          </a:xfrm>
        </p:spPr>
        <p:txBody>
          <a:bodyPr>
            <a:noAutofit/>
          </a:bodyPr>
          <a:lstStyle/>
          <a:p>
            <a:pPr algn="ctr"/>
            <a:r>
              <a:rPr lang="sv-SE" dirty="0"/>
              <a:t>Dávid </a:t>
            </a:r>
            <a:r>
              <a:rPr lang="sv-SE" dirty="0" smtClean="0"/>
              <a:t>Hrabovszki</a:t>
            </a:r>
          </a:p>
          <a:p>
            <a:pPr algn="ctr"/>
            <a:r>
              <a:rPr lang="sv-SE" sz="2000" dirty="0" smtClean="0"/>
              <a:t>2021.05.31.</a:t>
            </a:r>
            <a:endParaRPr lang="sv-SE" sz="2000" dirty="0"/>
          </a:p>
        </p:txBody>
      </p:sp>
      <p:sp>
        <p:nvSpPr>
          <p:cNvPr id="6" name="Rubrik 2"/>
          <p:cNvSpPr txBox="1">
            <a:spLocks/>
          </p:cNvSpPr>
          <p:nvPr/>
        </p:nvSpPr>
        <p:spPr>
          <a:xfrm>
            <a:off x="-1" y="2979934"/>
            <a:ext cx="9143999" cy="637359"/>
          </a:xfrm>
          <a:prstGeom prst="rect">
            <a:avLst/>
          </a:prstGeom>
          <a:solidFill>
            <a:srgbClr val="00B9E7"/>
          </a:solidFill>
        </p:spPr>
        <p:txBody>
          <a:bodyPr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60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Thesis </a:t>
            </a:r>
            <a:r>
              <a:rPr lang="en-US" sz="2800" dirty="0" err="1" smtClean="0"/>
              <a:t>defence</a:t>
            </a:r>
            <a:r>
              <a:rPr lang="en-US" sz="2800" dirty="0" smtClean="0"/>
              <a:t> </a:t>
            </a:r>
            <a:r>
              <a:rPr lang="en-US" sz="2800" dirty="0"/>
              <a:t>presentation</a:t>
            </a:r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Autofit/>
          </a:bodyPr>
          <a:lstStyle/>
          <a:p>
            <a:r>
              <a:rPr lang="en-US" sz="3200" dirty="0" smtClean="0"/>
              <a:t>Preprocessing pipeline</a:t>
            </a:r>
            <a:endParaRPr lang="en-US" sz="32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118"/>
            <a:ext cx="9144000" cy="40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Preprocessing (stain color normalization)</a:t>
            </a:r>
            <a:endParaRPr lang="en-US" sz="32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89" y="1645899"/>
            <a:ext cx="6218143" cy="39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Autofit/>
          </a:bodyPr>
          <a:lstStyle/>
          <a:p>
            <a:r>
              <a:rPr lang="en-US" sz="3200" dirty="0" smtClean="0"/>
              <a:t>Preprocessing (resulting dataset)</a:t>
            </a:r>
            <a:endParaRPr lang="en-US" sz="32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3" y="1488696"/>
            <a:ext cx="6037298" cy="192024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43" y="3862039"/>
            <a:ext cx="5980177" cy="192024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5797899" y="1758462"/>
            <a:ext cx="713433" cy="994786"/>
          </a:xfrm>
          <a:prstGeom prst="rect">
            <a:avLst/>
          </a:prstGeom>
          <a:solidFill>
            <a:srgbClr val="00D0FF">
              <a:alpha val="24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églalap 8"/>
          <p:cNvSpPr/>
          <p:nvPr/>
        </p:nvSpPr>
        <p:spPr>
          <a:xfrm>
            <a:off x="6528477" y="2818117"/>
            <a:ext cx="881388" cy="245123"/>
          </a:xfrm>
          <a:prstGeom prst="rect">
            <a:avLst/>
          </a:prstGeom>
          <a:solidFill>
            <a:srgbClr val="00D0FF">
              <a:alpha val="24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églalap 9"/>
          <p:cNvSpPr/>
          <p:nvPr/>
        </p:nvSpPr>
        <p:spPr>
          <a:xfrm>
            <a:off x="6463236" y="5178203"/>
            <a:ext cx="881388" cy="226521"/>
          </a:xfrm>
          <a:prstGeom prst="rect">
            <a:avLst/>
          </a:prstGeom>
          <a:solidFill>
            <a:srgbClr val="00D0FF">
              <a:alpha val="24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églalap 10"/>
          <p:cNvSpPr/>
          <p:nvPr/>
        </p:nvSpPr>
        <p:spPr>
          <a:xfrm>
            <a:off x="5747898" y="4102509"/>
            <a:ext cx="713433" cy="1032199"/>
          </a:xfrm>
          <a:prstGeom prst="rect">
            <a:avLst/>
          </a:prstGeom>
          <a:solidFill>
            <a:srgbClr val="00D0FF">
              <a:alpha val="24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416422"/>
            <a:ext cx="7737588" cy="831131"/>
          </a:xfrm>
        </p:spPr>
        <p:txBody>
          <a:bodyPr>
            <a:normAutofit/>
          </a:bodyPr>
          <a:lstStyle/>
          <a:p>
            <a:r>
              <a:rPr lang="en-US" dirty="0" smtClean="0"/>
              <a:t>CNN as patch level classifier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3" name="Szövegdoboz 2"/>
          <p:cNvSpPr txBox="1"/>
          <p:nvPr/>
        </p:nvSpPr>
        <p:spPr>
          <a:xfrm>
            <a:off x="685076" y="1247553"/>
            <a:ext cx="8207715" cy="78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Georgia" panose="02040502050405020303" pitchFamily="18" charset="0"/>
                <a:cs typeface="Georgia"/>
              </a:rPr>
              <a:t>A ResNet50-based convolutional neural network architecture was used as the patch classifier.</a:t>
            </a:r>
            <a:endParaRPr lang="en-US" sz="1600" dirty="0"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7"/>
          <a:stretch/>
        </p:blipFill>
        <p:spPr>
          <a:xfrm>
            <a:off x="0" y="2070677"/>
            <a:ext cx="9144000" cy="1623443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685075" y="4703592"/>
            <a:ext cx="8207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Georgia" panose="02040502050405020303" pitchFamily="18" charset="0"/>
                <a:cs typeface="Georgia"/>
              </a:rPr>
              <a:t>Dropout was active in dense layers both in training and test time for: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 panose="02040502050405020303" pitchFamily="18" charset="0"/>
                <a:cs typeface="Georgia"/>
              </a:rPr>
              <a:t>Regularization (reduce overfitting)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 panose="02040502050405020303" pitchFamily="18" charset="0"/>
                <a:cs typeface="Georgia"/>
              </a:rPr>
              <a:t>Monte Carlo dropout for uncertainty estimates of each prediction (30 samples)</a:t>
            </a:r>
            <a:endParaRPr lang="en-US" sz="1600" dirty="0"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7" name="Jobb oldali kapcsos zárójel 6"/>
          <p:cNvSpPr/>
          <p:nvPr/>
        </p:nvSpPr>
        <p:spPr>
          <a:xfrm rot="5400000">
            <a:off x="3721729" y="1006523"/>
            <a:ext cx="198529" cy="5690559"/>
          </a:xfrm>
          <a:prstGeom prst="rightBrace">
            <a:avLst/>
          </a:prstGeom>
          <a:ln>
            <a:solidFill>
              <a:srgbClr val="00B9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Jobb oldali kapcsos zárójel 7"/>
          <p:cNvSpPr/>
          <p:nvPr/>
        </p:nvSpPr>
        <p:spPr>
          <a:xfrm rot="5400000">
            <a:off x="7797197" y="2722255"/>
            <a:ext cx="198531" cy="2259099"/>
          </a:xfrm>
          <a:prstGeom prst="rightBrace">
            <a:avLst/>
          </a:prstGeom>
          <a:ln>
            <a:solidFill>
              <a:srgbClr val="00B9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zövegdoboz 8"/>
          <p:cNvSpPr txBox="1"/>
          <p:nvPr/>
        </p:nvSpPr>
        <p:spPr>
          <a:xfrm>
            <a:off x="1548670" y="3920057"/>
            <a:ext cx="552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Georgia" panose="02040502050405020303" pitchFamily="18" charset="0"/>
                <a:cs typeface="Georgia"/>
              </a:rPr>
              <a:t>Feature learning with increasing pattern complexity</a:t>
            </a:r>
            <a:endParaRPr lang="en-US" sz="1600" dirty="0">
              <a:latin typeface="Georgia" panose="02040502050405020303" pitchFamily="18" charset="0"/>
              <a:cs typeface="Georgia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7126864" y="3920057"/>
            <a:ext cx="1768072" cy="41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Georgia" panose="02040502050405020303" pitchFamily="18" charset="0"/>
                <a:cs typeface="Georgia"/>
              </a:rPr>
              <a:t>Classification</a:t>
            </a:r>
            <a:endParaRPr lang="en-US" sz="16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9447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CNN model training </a:t>
            </a:r>
            <a:r>
              <a:rPr lang="en-SE" sz="3200" dirty="0" smtClean="0"/>
              <a:t>1/2</a:t>
            </a:r>
            <a:r>
              <a:rPr lang="en-US" sz="3200" dirty="0" smtClean="0"/>
              <a:t> (pre-training </a:t>
            </a:r>
            <a:r>
              <a:rPr lang="en-US" sz="3200" dirty="0" smtClean="0"/>
              <a:t>approaches)</a:t>
            </a:r>
            <a:endParaRPr lang="en-US" sz="32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6" y="2005560"/>
            <a:ext cx="7598866" cy="4033201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1670484" y="1735705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Georgia"/>
                <a:cs typeface="Georgia"/>
              </a:rPr>
              <a:t>ROC curve for small </a:t>
            </a:r>
            <a:r>
              <a:rPr lang="en-US" sz="1400" dirty="0" smtClean="0">
                <a:latin typeface="Georgia"/>
                <a:cs typeface="Georgia"/>
              </a:rPr>
              <a:t>patches</a:t>
            </a:r>
            <a:endParaRPr lang="en-US" sz="1400" dirty="0">
              <a:latin typeface="Georgia"/>
              <a:cs typeface="Georgia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5501006" y="1735704"/>
            <a:ext cx="2417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/>
                <a:cs typeface="Georgia"/>
              </a:rPr>
              <a:t>ROC curve for l</a:t>
            </a:r>
            <a:r>
              <a:rPr lang="en-US" sz="1400" dirty="0" smtClean="0">
                <a:latin typeface="Georgia"/>
                <a:cs typeface="Georgia"/>
              </a:rPr>
              <a:t>arge </a:t>
            </a:r>
            <a:r>
              <a:rPr lang="en-US" sz="1400" dirty="0" smtClean="0">
                <a:latin typeface="Georgia"/>
                <a:cs typeface="Georgia"/>
              </a:rPr>
              <a:t>patches</a:t>
            </a:r>
            <a:endParaRPr lang="en-US" sz="1400" dirty="0">
              <a:latin typeface="Georgia"/>
              <a:cs typeface="Georgia"/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3235568" y="5360670"/>
            <a:ext cx="2602523" cy="243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2" y="2007645"/>
            <a:ext cx="7620082" cy="403250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CNN model </a:t>
            </a:r>
            <a:r>
              <a:rPr lang="en-US" sz="3200" dirty="0" smtClean="0"/>
              <a:t>training 2/2 </a:t>
            </a:r>
            <a:r>
              <a:rPr lang="en-US" sz="3200" dirty="0" smtClean="0"/>
              <a:t>(data augmentation approaches)</a:t>
            </a:r>
            <a:endParaRPr lang="en-US" sz="32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6" name="Téglalap 5"/>
          <p:cNvSpPr/>
          <p:nvPr/>
        </p:nvSpPr>
        <p:spPr>
          <a:xfrm>
            <a:off x="3510871" y="5378958"/>
            <a:ext cx="2602523" cy="243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zövegdoboz 10"/>
          <p:cNvSpPr txBox="1"/>
          <p:nvPr/>
        </p:nvSpPr>
        <p:spPr>
          <a:xfrm>
            <a:off x="1670484" y="1735705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Georgia"/>
                <a:cs typeface="Georgia"/>
              </a:rPr>
              <a:t>ROC curve for small </a:t>
            </a:r>
            <a:r>
              <a:rPr lang="en-US" sz="1400" dirty="0" smtClean="0">
                <a:latin typeface="Georgia"/>
                <a:cs typeface="Georgia"/>
              </a:rPr>
              <a:t>patches</a:t>
            </a:r>
            <a:endParaRPr lang="en-US" sz="1400" dirty="0">
              <a:latin typeface="Georgia"/>
              <a:cs typeface="Georgia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5501006" y="1735704"/>
            <a:ext cx="2417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/>
                <a:cs typeface="Georgia"/>
              </a:rPr>
              <a:t>ROC curve for l</a:t>
            </a:r>
            <a:r>
              <a:rPr lang="en-US" sz="1400" dirty="0" smtClean="0">
                <a:latin typeface="Georgia"/>
                <a:cs typeface="Georgia"/>
              </a:rPr>
              <a:t>arge </a:t>
            </a:r>
            <a:r>
              <a:rPr lang="en-US" sz="1400" dirty="0" smtClean="0">
                <a:latin typeface="Georgia"/>
                <a:cs typeface="Georgia"/>
              </a:rPr>
              <a:t>patches</a:t>
            </a:r>
            <a:endParaRPr lang="en-US" sz="1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2010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Autofit/>
          </a:bodyPr>
          <a:lstStyle/>
          <a:p>
            <a:r>
              <a:rPr lang="en-US" sz="3200" dirty="0" smtClean="0"/>
              <a:t>Patch level predictions (small &amp; large patches)</a:t>
            </a:r>
            <a:endParaRPr lang="en-US" sz="32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296"/>
            <a:ext cx="9144000" cy="4057728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168966" y="3975833"/>
            <a:ext cx="18238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latin typeface="Georgia"/>
                <a:cs typeface="Georgia"/>
              </a:rPr>
              <a:t>Original </a:t>
            </a:r>
            <a:r>
              <a:rPr lang="en-US" sz="1400" dirty="0" smtClean="0">
                <a:latin typeface="Georgia"/>
                <a:cs typeface="Georgia"/>
              </a:rPr>
              <a:t>GBM image</a:t>
            </a:r>
            <a:endParaRPr lang="en-US" sz="1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5309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8583-0896-E346-A776-70DB012F3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76" y="509031"/>
            <a:ext cx="7737588" cy="831131"/>
          </a:xfrm>
        </p:spPr>
        <p:txBody>
          <a:bodyPr>
            <a:normAutofit/>
          </a:bodyPr>
          <a:lstStyle/>
          <a:p>
            <a:r>
              <a:rPr lang="en-US" dirty="0" smtClean="0"/>
              <a:t>Slide aggregation methods </a:t>
            </a:r>
            <a:r>
              <a:rPr lang="en-SE" dirty="0" smtClean="0"/>
              <a:t>(1/2</a:t>
            </a:r>
            <a:r>
              <a:rPr lang="en-S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24B2F-596F-BB43-ABCE-A00BC46F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FFE21-84ED-5F4A-9874-0BBF76B80A40}"/>
              </a:ext>
            </a:extLst>
          </p:cNvPr>
          <p:cNvSpPr txBox="1"/>
          <p:nvPr/>
        </p:nvSpPr>
        <p:spPr>
          <a:xfrm>
            <a:off x="685076" y="1445946"/>
            <a:ext cx="81353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Georgia"/>
                <a:cs typeface="Georgia"/>
              </a:rPr>
              <a:t>M</a:t>
            </a:r>
            <a:r>
              <a:rPr lang="en-SE" sz="1600" dirty="0" smtClean="0">
                <a:latin typeface="Georgia"/>
                <a:cs typeface="Georgia"/>
              </a:rPr>
              <a:t>ajority </a:t>
            </a:r>
            <a:r>
              <a:rPr lang="en-SE" sz="1600" dirty="0">
                <a:latin typeface="Georgia"/>
                <a:cs typeface="Georgia"/>
              </a:rPr>
              <a:t>voting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Georgia"/>
                <a:cs typeface="Georgia"/>
              </a:rPr>
              <a:t>N</a:t>
            </a:r>
            <a:r>
              <a:rPr lang="en-SE" sz="1600" dirty="0">
                <a:latin typeface="Georgia"/>
                <a:cs typeface="Georgia"/>
              </a:rPr>
              <a:t>ot how pathologists make decisions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1600" dirty="0">
                <a:latin typeface="Georgia"/>
                <a:cs typeface="Georgia"/>
              </a:rPr>
              <a:t>Uncertainty is </a:t>
            </a:r>
            <a:r>
              <a:rPr lang="en-SE" sz="1600" dirty="0" smtClean="0">
                <a:latin typeface="Georgia"/>
                <a:cs typeface="Georgia"/>
              </a:rPr>
              <a:t>ignored</a:t>
            </a:r>
            <a:r>
              <a:rPr lang="en-US" sz="1600" dirty="0" smtClean="0">
                <a:latin typeface="Georgia"/>
                <a:cs typeface="Georgia"/>
              </a:rPr>
              <a:t>, p</a:t>
            </a:r>
            <a:r>
              <a:rPr lang="en-SE" sz="1600" dirty="0" smtClean="0">
                <a:latin typeface="Georgia"/>
                <a:cs typeface="Georgia"/>
              </a:rPr>
              <a:t>rediction </a:t>
            </a:r>
            <a:r>
              <a:rPr lang="en-SE" sz="1600" dirty="0">
                <a:latin typeface="Georgia"/>
                <a:cs typeface="Georgia"/>
              </a:rPr>
              <a:t>is the ”average” of MC Dropout </a:t>
            </a:r>
            <a:r>
              <a:rPr lang="en-SE" sz="1600" dirty="0" smtClean="0">
                <a:latin typeface="Georgia"/>
                <a:cs typeface="Georgia"/>
              </a:rPr>
              <a:t>simulations</a:t>
            </a:r>
            <a:endParaRPr lang="en-US" sz="1600" dirty="0" smtClean="0">
              <a:latin typeface="Georgia"/>
              <a:cs typeface="Georgi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/>
                <a:cs typeface="Georgia"/>
              </a:rPr>
              <a:t>The </a:t>
            </a:r>
            <a:r>
              <a:rPr lang="en-US" sz="1600" dirty="0">
                <a:latin typeface="Georgia"/>
                <a:cs typeface="Georgia"/>
              </a:rPr>
              <a:t>probability of a slide </a:t>
            </a:r>
            <a:r>
              <a:rPr lang="en-US" sz="1600" dirty="0" smtClean="0">
                <a:latin typeface="Georgia"/>
                <a:cs typeface="Georgia"/>
              </a:rPr>
              <a:t>being GBM is the </a:t>
            </a:r>
            <a:r>
              <a:rPr lang="en-US" sz="1600" dirty="0">
                <a:latin typeface="Georgia"/>
                <a:cs typeface="Georgia"/>
              </a:rPr>
              <a:t>ratio of the </a:t>
            </a:r>
            <a:r>
              <a:rPr lang="en-US" sz="1600" dirty="0" smtClean="0">
                <a:latin typeface="Georgia"/>
                <a:cs typeface="Georgia"/>
              </a:rPr>
              <a:t>GBM patches</a:t>
            </a:r>
            <a:endParaRPr lang="en-SE" sz="1600" dirty="0">
              <a:latin typeface="Georgia"/>
              <a:cs typeface="Georgi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E" sz="1600" dirty="0">
                <a:latin typeface="Georgia"/>
                <a:cs typeface="Georgia"/>
              </a:rPr>
              <a:t>Logistic regression </a:t>
            </a:r>
            <a:r>
              <a:rPr lang="en-US" sz="1600" dirty="0" smtClean="0">
                <a:latin typeface="Georgia"/>
                <a:cs typeface="Georgia"/>
              </a:rPr>
              <a:t>as 2</a:t>
            </a:r>
            <a:r>
              <a:rPr lang="en-US" sz="1600" baseline="30000" dirty="0" smtClean="0">
                <a:latin typeface="Georgia"/>
                <a:cs typeface="Georgia"/>
              </a:rPr>
              <a:t>nd</a:t>
            </a:r>
            <a:r>
              <a:rPr lang="en-US" sz="1600" dirty="0" smtClean="0">
                <a:latin typeface="Georgia"/>
                <a:cs typeface="Georgia"/>
              </a:rPr>
              <a:t> level model</a:t>
            </a:r>
            <a:endParaRPr lang="en-SE" sz="1600" dirty="0">
              <a:latin typeface="Georgia"/>
              <a:cs typeface="Georgi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1600" dirty="0" smtClean="0">
                <a:latin typeface="Georgia"/>
                <a:cs typeface="Georgia"/>
              </a:rPr>
              <a:t>Features: </a:t>
            </a:r>
            <a:r>
              <a:rPr lang="en-US" sz="1200" dirty="0">
                <a:latin typeface="Georgia"/>
                <a:cs typeface="Georgia"/>
              </a:rPr>
              <a:t>Ratio of patches predicted GBM with </a:t>
            </a:r>
            <a:r>
              <a:rPr lang="en-US" sz="1200" dirty="0" smtClean="0">
                <a:latin typeface="Georgia"/>
                <a:cs typeface="Georgia"/>
              </a:rPr>
              <a:t>&gt;= 95</a:t>
            </a:r>
            <a:r>
              <a:rPr lang="en-US" sz="1200" dirty="0">
                <a:latin typeface="Georgia"/>
                <a:cs typeface="Georgia"/>
              </a:rPr>
              <a:t>% </a:t>
            </a:r>
            <a:r>
              <a:rPr lang="en-US" sz="1200" dirty="0" smtClean="0">
                <a:latin typeface="Georgia"/>
                <a:cs typeface="Georgia"/>
              </a:rPr>
              <a:t>certainty</a:t>
            </a:r>
          </a:p>
          <a:p>
            <a:pPr lvl="3">
              <a:lnSpc>
                <a:spcPct val="150000"/>
              </a:lnSpc>
            </a:pPr>
            <a:r>
              <a:rPr lang="en-US" sz="1200" dirty="0">
                <a:latin typeface="Georgia"/>
                <a:cs typeface="Georgia"/>
              </a:rPr>
              <a:t> </a:t>
            </a:r>
            <a:r>
              <a:rPr lang="en-US" sz="1200" dirty="0" smtClean="0">
                <a:latin typeface="Georgia"/>
                <a:cs typeface="Georgia"/>
              </a:rPr>
              <a:t>        Ratio of patches predicted LGG with &gt;= 95% certainty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Georgia"/>
                <a:cs typeface="Georgia"/>
              </a:rPr>
              <a:t>Spatial smoothing: f</a:t>
            </a:r>
            <a:r>
              <a:rPr lang="en-SE" sz="1600" dirty="0" smtClean="0">
                <a:latin typeface="Georgia"/>
                <a:cs typeface="Georgia"/>
              </a:rPr>
              <a:t>lipping uncertain patches based on spatial location + majority voting</a:t>
            </a:r>
            <a:endParaRPr lang="en-SE" sz="1600" dirty="0">
              <a:latin typeface="Georgia"/>
              <a:cs typeface="Georgia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108A888-F09D-C041-8160-AAB07CF89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331935"/>
              </p:ext>
            </p:extLst>
          </p:nvPr>
        </p:nvGraphicFramePr>
        <p:xfrm>
          <a:off x="1495720" y="4853875"/>
          <a:ext cx="2510673" cy="1212946"/>
        </p:xfrm>
        <a:graphic>
          <a:graphicData uri="http://schemas.openxmlformats.org/drawingml/2006/table">
            <a:tbl>
              <a:tblPr firstRow="1" bandRow="1">
                <a:solidFill>
                  <a:srgbClr val="4FDDFF"/>
                </a:solidFill>
                <a:tableStyleId>{5C22544A-7EE6-4342-B048-85BDC9FD1C3A}</a:tableStyleId>
              </a:tblPr>
              <a:tblGrid>
                <a:gridCol w="836891">
                  <a:extLst>
                    <a:ext uri="{9D8B030D-6E8A-4147-A177-3AD203B41FA5}">
                      <a16:colId xmlns:a16="http://schemas.microsoft.com/office/drawing/2014/main" val="4152329680"/>
                    </a:ext>
                  </a:extLst>
                </a:gridCol>
                <a:gridCol w="836891">
                  <a:extLst>
                    <a:ext uri="{9D8B030D-6E8A-4147-A177-3AD203B41FA5}">
                      <a16:colId xmlns:a16="http://schemas.microsoft.com/office/drawing/2014/main" val="3064768799"/>
                    </a:ext>
                  </a:extLst>
                </a:gridCol>
                <a:gridCol w="836891">
                  <a:extLst>
                    <a:ext uri="{9D8B030D-6E8A-4147-A177-3AD203B41FA5}">
                      <a16:colId xmlns:a16="http://schemas.microsoft.com/office/drawing/2014/main" val="1965038407"/>
                    </a:ext>
                  </a:extLst>
                </a:gridCol>
              </a:tblGrid>
              <a:tr h="39177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624519"/>
                  </a:ext>
                </a:extLst>
              </a:tr>
              <a:tr h="42939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GBM (certain)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800" b="1" dirty="0"/>
                        <a:t>LGG (UNCERTAIN)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GBM (certain)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312668"/>
                  </a:ext>
                </a:extLst>
              </a:tr>
              <a:tr h="39177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 (certain)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415479"/>
                  </a:ext>
                </a:extLst>
              </a:tr>
            </a:tbl>
          </a:graphicData>
        </a:graphic>
      </p:graphicFrame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C1A41D85-56AC-D74F-BA91-7823DF5E2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153803"/>
              </p:ext>
            </p:extLst>
          </p:nvPr>
        </p:nvGraphicFramePr>
        <p:xfrm>
          <a:off x="5137607" y="4853875"/>
          <a:ext cx="2510673" cy="1212946"/>
        </p:xfrm>
        <a:graphic>
          <a:graphicData uri="http://schemas.openxmlformats.org/drawingml/2006/table">
            <a:tbl>
              <a:tblPr firstRow="1" bandRow="1">
                <a:solidFill>
                  <a:srgbClr val="4FDDFF"/>
                </a:solidFill>
                <a:tableStyleId>{5C22544A-7EE6-4342-B048-85BDC9FD1C3A}</a:tableStyleId>
              </a:tblPr>
              <a:tblGrid>
                <a:gridCol w="836891">
                  <a:extLst>
                    <a:ext uri="{9D8B030D-6E8A-4147-A177-3AD203B41FA5}">
                      <a16:colId xmlns:a16="http://schemas.microsoft.com/office/drawing/2014/main" val="4152329680"/>
                    </a:ext>
                  </a:extLst>
                </a:gridCol>
                <a:gridCol w="836891">
                  <a:extLst>
                    <a:ext uri="{9D8B030D-6E8A-4147-A177-3AD203B41FA5}">
                      <a16:colId xmlns:a16="http://schemas.microsoft.com/office/drawing/2014/main" val="3064768799"/>
                    </a:ext>
                  </a:extLst>
                </a:gridCol>
                <a:gridCol w="836891">
                  <a:extLst>
                    <a:ext uri="{9D8B030D-6E8A-4147-A177-3AD203B41FA5}">
                      <a16:colId xmlns:a16="http://schemas.microsoft.com/office/drawing/2014/main" val="1965038407"/>
                    </a:ext>
                  </a:extLst>
                </a:gridCol>
              </a:tblGrid>
              <a:tr h="39177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624519"/>
                  </a:ext>
                </a:extLst>
              </a:tr>
              <a:tr h="42939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312668"/>
                  </a:ext>
                </a:extLst>
              </a:tr>
              <a:tr h="39177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  <a:endParaRPr kumimoji="0" lang="en-SE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E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415479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D555F8-F4A3-5D47-911F-B33798A03BD8}"/>
              </a:ext>
            </a:extLst>
          </p:cNvPr>
          <p:cNvCxnSpPr/>
          <p:nvPr/>
        </p:nvCxnSpPr>
        <p:spPr>
          <a:xfrm>
            <a:off x="4143080" y="5460348"/>
            <a:ext cx="857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69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8583-0896-E346-A776-70DB012F3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76" y="509031"/>
            <a:ext cx="7737588" cy="831131"/>
          </a:xfrm>
        </p:spPr>
        <p:txBody>
          <a:bodyPr>
            <a:normAutofit/>
          </a:bodyPr>
          <a:lstStyle/>
          <a:p>
            <a:r>
              <a:rPr lang="en-US" dirty="0" smtClean="0"/>
              <a:t>Slide aggregation methods </a:t>
            </a:r>
            <a:r>
              <a:rPr lang="en-SE" dirty="0" smtClean="0"/>
              <a:t>(2/2</a:t>
            </a:r>
            <a:r>
              <a:rPr lang="en-SE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24B2F-596F-BB43-ABCE-A00BC46F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FFE21-84ED-5F4A-9874-0BBF76B80A40}"/>
                  </a:ext>
                </a:extLst>
              </p:cNvPr>
              <p:cNvSpPr txBox="1"/>
              <p:nvPr/>
            </p:nvSpPr>
            <p:spPr>
              <a:xfrm>
                <a:off x="655176" y="1560722"/>
                <a:ext cx="813533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en-SE" sz="1600" dirty="0" smtClean="0">
                    <a:latin typeface="Georgia"/>
                    <a:cs typeface="Georgia"/>
                  </a:rPr>
                  <a:t>Standard </a:t>
                </a:r>
                <a:r>
                  <a:rPr lang="en-US" sz="1600" dirty="0" smtClean="0">
                    <a:latin typeface="Georgia"/>
                    <a:cs typeface="Georgia"/>
                  </a:rPr>
                  <a:t>MIL</a:t>
                </a:r>
                <a:r>
                  <a:rPr lang="en-US" sz="1600" dirty="0">
                    <a:latin typeface="Georgia"/>
                    <a:cs typeface="Georgia"/>
                  </a:rPr>
                  <a:t> </a:t>
                </a:r>
                <a:r>
                  <a:rPr lang="en-SE" sz="1600" dirty="0" smtClean="0">
                    <a:latin typeface="Georgia"/>
                    <a:cs typeface="Georgia"/>
                  </a:rPr>
                  <a:t>(Multiple </a:t>
                </a:r>
                <a:r>
                  <a:rPr lang="en-SE" sz="1600" dirty="0">
                    <a:latin typeface="Georgia"/>
                    <a:cs typeface="Georgia"/>
                  </a:rPr>
                  <a:t>Instance Learning</a:t>
                </a:r>
                <a:r>
                  <a:rPr lang="en-SE" sz="1600" dirty="0" smtClean="0">
                    <a:latin typeface="Georgia"/>
                    <a:cs typeface="Georgia"/>
                  </a:rPr>
                  <a:t>)</a:t>
                </a:r>
                <a:r>
                  <a:rPr lang="en-US" sz="1600" dirty="0" smtClean="0">
                    <a:latin typeface="Georgia"/>
                    <a:cs typeface="Georgia"/>
                  </a:rPr>
                  <a:t> assumption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latin typeface="Georgia"/>
                    <a:cs typeface="Georgia"/>
                  </a:rPr>
                  <a:t>The </a:t>
                </a:r>
                <a:r>
                  <a:rPr lang="en-US" sz="1600" dirty="0">
                    <a:latin typeface="Georgia"/>
                    <a:cs typeface="Georgia"/>
                  </a:rPr>
                  <a:t>probability of </a:t>
                </a:r>
                <a:r>
                  <a:rPr lang="en-US" sz="1600" dirty="0" smtClean="0">
                    <a:latin typeface="Georgia"/>
                    <a:cs typeface="Georgia"/>
                  </a:rPr>
                  <a:t>a slide </a:t>
                </a:r>
                <a:r>
                  <a:rPr lang="en-US" sz="1600" dirty="0">
                    <a:latin typeface="Georgia"/>
                    <a:cs typeface="Georgia"/>
                  </a:rPr>
                  <a:t>belonging to the GBM class is equal to the highest probability among all of the </a:t>
                </a:r>
                <a:r>
                  <a:rPr lang="en-US" sz="1600" dirty="0" smtClean="0">
                    <a:latin typeface="Georgia"/>
                    <a:cs typeface="Georgia"/>
                  </a:rPr>
                  <a:t>patches in </a:t>
                </a:r>
                <a:r>
                  <a:rPr lang="en-US" sz="1600" dirty="0">
                    <a:latin typeface="Georgia"/>
                    <a:cs typeface="Georgia"/>
                  </a:rPr>
                  <a:t>that </a:t>
                </a:r>
                <a:r>
                  <a:rPr lang="en-US" sz="1600" dirty="0" smtClean="0">
                    <a:latin typeface="Georgia"/>
                    <a:cs typeface="Georgia"/>
                  </a:rPr>
                  <a:t>slide</a:t>
                </a:r>
                <a:endParaRPr lang="sv-SE" sz="1600" dirty="0" smtClean="0">
                  <a:latin typeface="Georgia"/>
                  <a:cs typeface="Georgi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sv-SE" sz="1600" dirty="0" smtClean="0">
                    <a:latin typeface="Georgia"/>
                    <a:cs typeface="Georgia"/>
                  </a:rPr>
                  <a:t>Similar to the </a:t>
                </a:r>
                <a:r>
                  <a:rPr lang="sv-SE" sz="1600" dirty="0">
                    <a:latin typeface="Georgia"/>
                    <a:cs typeface="Georgia"/>
                  </a:rPr>
                  <a:t>way pathologists make decisions</a:t>
                </a:r>
                <a:endParaRPr lang="en-SE" sz="1600" dirty="0">
                  <a:latin typeface="Georgia"/>
                  <a:cs typeface="Georgia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en-SE" sz="1600" dirty="0">
                    <a:latin typeface="Georgia"/>
                    <a:cs typeface="Georgia"/>
                  </a:rPr>
                  <a:t>Weighted </a:t>
                </a:r>
                <a:r>
                  <a:rPr lang="en-SE" sz="1600" dirty="0" smtClean="0">
                    <a:latin typeface="Georgia"/>
                    <a:cs typeface="Georgia"/>
                  </a:rPr>
                  <a:t>collective</a:t>
                </a:r>
                <a:r>
                  <a:rPr lang="en-US" sz="1600" dirty="0" smtClean="0">
                    <a:latin typeface="Georgia"/>
                    <a:cs typeface="Georgia"/>
                  </a:rPr>
                  <a:t> MIL</a:t>
                </a:r>
                <a:r>
                  <a:rPr lang="en-SE" sz="1600" dirty="0" smtClean="0">
                    <a:latin typeface="Georgia"/>
                    <a:cs typeface="Georgia"/>
                  </a:rPr>
                  <a:t> </a:t>
                </a:r>
                <a:r>
                  <a:rPr lang="en-SE" sz="1600" dirty="0">
                    <a:latin typeface="Georgia"/>
                    <a:cs typeface="Georgia"/>
                  </a:rPr>
                  <a:t>assumption </a:t>
                </a:r>
                <a:r>
                  <a:rPr lang="en-SE" sz="1600" dirty="0" smtClean="0">
                    <a:latin typeface="Georgia"/>
                    <a:cs typeface="Georgia"/>
                  </a:rPr>
                  <a:t>(</a:t>
                </a:r>
                <a:r>
                  <a:rPr lang="en-SE" sz="1600" dirty="0">
                    <a:latin typeface="Georgia"/>
                    <a:cs typeface="Georgia"/>
                  </a:rPr>
                  <a:t>Foulds &amp; Frank, 2010)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sv-SE" sz="1600" dirty="0" err="1">
                    <a:latin typeface="Georgia"/>
                    <a:cs typeface="Georgia"/>
                  </a:rPr>
                  <a:t>Probabilistic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model</a:t>
                </a:r>
                <a:r>
                  <a:rPr lang="sv-SE" sz="1600" dirty="0">
                    <a:latin typeface="Georgia"/>
                    <a:cs typeface="Georgia"/>
                  </a:rPr>
                  <a:t> (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</m:oMath>
                </a14:m>
                <a:r>
                  <a:rPr lang="sv-SE" sz="1600" dirty="0">
                    <a:latin typeface="Georgia"/>
                    <a:cs typeface="Georgia"/>
                  </a:rPr>
                  <a:t> = </a:t>
                </a:r>
                <a:r>
                  <a:rPr lang="sv-SE" sz="1600" dirty="0" err="1">
                    <a:latin typeface="Georgia"/>
                    <a:cs typeface="Georgia"/>
                  </a:rPr>
                  <a:t>class</a:t>
                </a:r>
                <a:r>
                  <a:rPr lang="sv-SE" sz="1600" dirty="0">
                    <a:latin typeface="Georgia"/>
                    <a:cs typeface="Georgia"/>
                  </a:rPr>
                  <a:t>, 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</m:oMath>
                </a14:m>
                <a:r>
                  <a:rPr lang="sv-SE" sz="1600" dirty="0">
                    <a:latin typeface="Georgia"/>
                    <a:cs typeface="Georgia"/>
                  </a:rPr>
                  <a:t> = </a:t>
                </a:r>
                <a:r>
                  <a:rPr lang="sv-SE" sz="1600" dirty="0" err="1">
                    <a:latin typeface="Georgia"/>
                    <a:cs typeface="Georgia"/>
                  </a:rPr>
                  <a:t>slide</a:t>
                </a:r>
                <a:r>
                  <a:rPr lang="sv-SE" sz="1600" dirty="0">
                    <a:latin typeface="Georgia"/>
                    <a:cs typeface="Georgia"/>
                  </a:rPr>
                  <a:t>/bag,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sv-SE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v-SE" sz="1600" dirty="0">
                    <a:latin typeface="Georgia"/>
                    <a:cs typeface="Georgia"/>
                  </a:rPr>
                  <a:t> = </a:t>
                </a:r>
                <a:r>
                  <a:rPr lang="sv-SE" sz="1600" dirty="0" err="1">
                    <a:latin typeface="Georgia"/>
                    <a:cs typeface="Georgia"/>
                  </a:rPr>
                  <a:t>patch</a:t>
                </a:r>
                <a:r>
                  <a:rPr lang="sv-SE" sz="1600" dirty="0">
                    <a:latin typeface="Georgia"/>
                    <a:cs typeface="Georgia"/>
                  </a:rPr>
                  <a:t>/</a:t>
                </a:r>
                <a:r>
                  <a:rPr lang="sv-SE" sz="1600" dirty="0" err="1">
                    <a:latin typeface="Georgia"/>
                    <a:cs typeface="Georgia"/>
                  </a:rPr>
                  <a:t>instance</a:t>
                </a:r>
                <a:r>
                  <a:rPr lang="sv-SE" sz="1600" dirty="0">
                    <a:latin typeface="Georgia"/>
                    <a:cs typeface="Georgia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eorgia"/>
                      </a:rPr>
                      <m:t>β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Georgia"/>
                      </a:rPr>
                      <m:t>(.)</m:t>
                    </m:r>
                  </m:oMath>
                </a14:m>
                <a:r>
                  <a:rPr lang="sv-SE" sz="1600" dirty="0" smtClean="0">
                    <a:latin typeface="Georgia"/>
                    <a:cs typeface="Georgia"/>
                  </a:rPr>
                  <a:t> </a:t>
                </a:r>
                <a:r>
                  <a:rPr lang="sv-SE" sz="1600" dirty="0">
                    <a:latin typeface="Georgia"/>
                    <a:cs typeface="Georgia"/>
                  </a:rPr>
                  <a:t>= </a:t>
                </a:r>
                <a:r>
                  <a:rPr lang="sv-SE" sz="1600" dirty="0" smtClean="0">
                    <a:latin typeface="Georgia"/>
                    <a:cs typeface="Georgia"/>
                  </a:rPr>
                  <a:t>weight function, 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 panose="02040503050406030204" pitchFamily="18" charset="0"/>
                        <a:cs typeface="Georgia"/>
                      </a:rPr>
                      <m:t>𝑝</m:t>
                    </m:r>
                    <m:d>
                      <m:dPr>
                        <m:ctrlPr>
                          <a:rPr lang="sv-SE" sz="1600" b="0" i="1" smtClean="0">
                            <a:latin typeface="Cambria Math" panose="02040503050406030204" pitchFamily="18" charset="0"/>
                            <a:cs typeface="Georgia"/>
                          </a:rPr>
                        </m:ctrlPr>
                      </m:dPr>
                      <m:e>
                        <m:r>
                          <a:rPr lang="sv-SE" sz="1600" b="0" i="1" smtClean="0">
                            <a:latin typeface="Cambria Math" panose="02040503050406030204" pitchFamily="18" charset="0"/>
                            <a:cs typeface="Georgia"/>
                          </a:rPr>
                          <m:t>𝑐</m:t>
                        </m:r>
                      </m:e>
                      <m:e>
                        <m:sSub>
                          <m:sSubPr>
                            <m:ctrlP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sv-SE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sv-SE" sz="1600" dirty="0">
                    <a:latin typeface="Georgia"/>
                    <a:cs typeface="Georgia"/>
                  </a:rPr>
                  <a:t> = </a:t>
                </a:r>
                <a:r>
                  <a:rPr lang="sv-SE" sz="1600" dirty="0" err="1">
                    <a:latin typeface="Georgia"/>
                    <a:cs typeface="Georgia"/>
                  </a:rPr>
                  <a:t>probability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of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class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</m:oMath>
                </a14:m>
                <a:r>
                  <a:rPr lang="sv-SE" sz="1600" dirty="0">
                    <a:latin typeface="Georgia"/>
                    <a:cs typeface="Georgia"/>
                  </a:rPr>
                  <a:t> from </a:t>
                </a:r>
                <a:r>
                  <a:rPr lang="sv-SE" sz="1600" u="sng" dirty="0">
                    <a:latin typeface="Georgia"/>
                    <a:cs typeface="Georgia"/>
                  </a:rPr>
                  <a:t>the </a:t>
                </a:r>
                <a:r>
                  <a:rPr lang="sv-SE" sz="1600" u="sng" dirty="0" err="1">
                    <a:latin typeface="Georgia"/>
                    <a:cs typeface="Georgia"/>
                  </a:rPr>
                  <a:t>softmax</a:t>
                </a:r>
                <a:r>
                  <a:rPr lang="sv-SE" sz="1600" u="sng" dirty="0">
                    <a:latin typeface="Georgia"/>
                    <a:cs typeface="Georgia"/>
                  </a:rPr>
                  <a:t> output</a:t>
                </a:r>
                <a:r>
                  <a:rPr lang="sv-SE" sz="1600" dirty="0">
                    <a:latin typeface="Georgia"/>
                    <a:cs typeface="Georgia"/>
                  </a:rPr>
                  <a:t> for </a:t>
                </a:r>
                <a:r>
                  <a:rPr lang="sv-SE" sz="1600" dirty="0" err="1">
                    <a:latin typeface="Georgia"/>
                    <a:cs typeface="Georgia"/>
                  </a:rPr>
                  <a:t>each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patch</a:t>
                </a:r>
                <a:r>
                  <a:rPr lang="sv-SE" sz="1600" dirty="0">
                    <a:latin typeface="Georgia"/>
                    <a:cs typeface="Georgia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sv-SE" sz="1600" dirty="0" err="1">
                    <a:latin typeface="Georgia"/>
                    <a:cs typeface="Georgia"/>
                  </a:rPr>
                  <a:t>Patches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contribute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independently</a:t>
                </a:r>
                <a:r>
                  <a:rPr lang="sv-SE" sz="1600" dirty="0">
                    <a:latin typeface="Georgia"/>
                    <a:cs typeface="Georgia"/>
                  </a:rPr>
                  <a:t>, </a:t>
                </a:r>
                <a:r>
                  <a:rPr lang="sv-SE" sz="1600" dirty="0" err="1">
                    <a:latin typeface="Georgia"/>
                    <a:cs typeface="Georgia"/>
                  </a:rPr>
                  <a:t>but</a:t>
                </a:r>
                <a:r>
                  <a:rPr lang="sv-SE" sz="1600" dirty="0">
                    <a:latin typeface="Georgia"/>
                    <a:cs typeface="Georgia"/>
                  </a:rPr>
                  <a:t> not </a:t>
                </a:r>
                <a:r>
                  <a:rPr lang="sv-SE" sz="1600" dirty="0" err="1">
                    <a:latin typeface="Georgia"/>
                    <a:cs typeface="Georgia"/>
                  </a:rPr>
                  <a:t>equally</a:t>
                </a:r>
                <a:r>
                  <a:rPr lang="sv-SE" sz="1600" dirty="0">
                    <a:latin typeface="Georgia"/>
                    <a:cs typeface="Georgia"/>
                  </a:rPr>
                  <a:t> (</a:t>
                </a:r>
                <a:r>
                  <a:rPr lang="sv-SE" sz="1600" dirty="0" err="1">
                    <a:latin typeface="Georgia"/>
                    <a:cs typeface="Georgia"/>
                  </a:rPr>
                  <a:t>weights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are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determined</a:t>
                </a:r>
                <a:r>
                  <a:rPr lang="sv-SE" sz="1600" dirty="0">
                    <a:latin typeface="Georgia"/>
                    <a:cs typeface="Georgia"/>
                  </a:rPr>
                  <a:t> by</a:t>
                </a:r>
                <a:r>
                  <a:rPr lang="sv-SE" sz="1600" u="sng" dirty="0">
                    <a:latin typeface="Georgia"/>
                    <a:cs typeface="Georgia"/>
                  </a:rPr>
                  <a:t> </a:t>
                </a:r>
                <a:r>
                  <a:rPr lang="sv-SE" sz="1600" u="sng" dirty="0" err="1">
                    <a:latin typeface="Georgia"/>
                    <a:cs typeface="Georgia"/>
                  </a:rPr>
                  <a:t>uncertainty</a:t>
                </a:r>
                <a:r>
                  <a:rPr lang="sv-SE" sz="1600" u="sng" dirty="0">
                    <a:latin typeface="Georgia"/>
                    <a:cs typeface="Georgia"/>
                  </a:rPr>
                  <a:t> from MC </a:t>
                </a:r>
                <a:r>
                  <a:rPr lang="sv-SE" sz="1600" u="sng" dirty="0" err="1">
                    <a:latin typeface="Georgia"/>
                    <a:cs typeface="Georgia"/>
                  </a:rPr>
                  <a:t>Dropout</a:t>
                </a:r>
                <a:r>
                  <a:rPr lang="sv-SE" sz="1600" dirty="0">
                    <a:latin typeface="Georgia"/>
                    <a:cs typeface="Georgia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sv-SE" sz="1600" dirty="0" err="1">
                    <a:latin typeface="Georgia"/>
                    <a:cs typeface="Georgia"/>
                  </a:rPr>
                  <a:t>Few</a:t>
                </a:r>
                <a:r>
                  <a:rPr lang="sv-SE" sz="1600" dirty="0">
                    <a:latin typeface="Georgia"/>
                    <a:cs typeface="Georgia"/>
                  </a:rPr>
                  <a:t> GBM </a:t>
                </a:r>
                <a:r>
                  <a:rPr lang="sv-SE" sz="1600" dirty="0" err="1">
                    <a:latin typeface="Georgia"/>
                    <a:cs typeface="Georgia"/>
                  </a:rPr>
                  <a:t>instances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with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large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weight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can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influence</a:t>
                </a:r>
                <a:r>
                  <a:rPr lang="sv-SE" sz="1600" dirty="0">
                    <a:latin typeface="Georgia"/>
                    <a:cs typeface="Georgia"/>
                  </a:rPr>
                  <a:t> the bag </a:t>
                </a:r>
                <a:r>
                  <a:rPr lang="sv-SE" sz="1600" dirty="0" err="1">
                    <a:latin typeface="Georgia"/>
                    <a:cs typeface="Georgia"/>
                  </a:rPr>
                  <a:t>label</a:t>
                </a:r>
                <a:endParaRPr lang="sv-SE" sz="1600" dirty="0">
                  <a:latin typeface="Georgia"/>
                  <a:cs typeface="Georgia"/>
                </a:endParaRPr>
              </a:p>
              <a:p>
                <a:pPr marL="742950" lvl="1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sv-SE" sz="1600" dirty="0" err="1">
                    <a:latin typeface="Georgia"/>
                    <a:cs typeface="Georgia"/>
                  </a:rPr>
                  <a:t>Probability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of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:r>
                  <a:rPr lang="sv-SE" sz="1600" dirty="0" err="1">
                    <a:latin typeface="Georgia"/>
                    <a:cs typeface="Georgia"/>
                  </a:rPr>
                  <a:t>class</a:t>
                </a:r>
                <a:r>
                  <a:rPr lang="sv-SE" sz="1600" dirty="0">
                    <a:latin typeface="Georgia"/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sv-SE" sz="1600" b="0" i="1" smtClean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</m:oMath>
                </a14:m>
                <a:r>
                  <a:rPr lang="en-SE" sz="1600" dirty="0">
                    <a:latin typeface="Georgia"/>
                    <a:cs typeface="Georgia"/>
                  </a:rPr>
                  <a:t> of slide: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FFE21-84ED-5F4A-9874-0BBF76B8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6" y="1560722"/>
                <a:ext cx="8135332" cy="4401205"/>
              </a:xfrm>
              <a:prstGeom prst="rect">
                <a:avLst/>
              </a:prstGeom>
              <a:blipFill>
                <a:blip r:embed="rId2"/>
                <a:stretch>
                  <a:fillRect l="-300" r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81" y="5302629"/>
            <a:ext cx="3655633" cy="78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Autofit/>
          </a:bodyPr>
          <a:lstStyle/>
          <a:p>
            <a:r>
              <a:rPr lang="en-US" sz="3200" dirty="0" smtClean="0"/>
              <a:t>Slide aggregation results</a:t>
            </a:r>
            <a:endParaRPr lang="en-US" sz="32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9" y="1782741"/>
            <a:ext cx="7616952" cy="4252375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1670484" y="1518055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Georgia"/>
                <a:cs typeface="Georgia"/>
              </a:rPr>
              <a:t>ROC curve for small </a:t>
            </a:r>
            <a:r>
              <a:rPr lang="en-US" sz="1400" dirty="0" smtClean="0">
                <a:latin typeface="Georgia"/>
                <a:cs typeface="Georgia"/>
              </a:rPr>
              <a:t>patches</a:t>
            </a:r>
            <a:endParaRPr lang="en-US" sz="1400" dirty="0">
              <a:latin typeface="Georgia"/>
              <a:cs typeface="Georgia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5501006" y="1518054"/>
            <a:ext cx="2417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/>
                <a:cs typeface="Georgia"/>
              </a:rPr>
              <a:t>ROC curve for l</a:t>
            </a:r>
            <a:r>
              <a:rPr lang="en-US" sz="1400" dirty="0" smtClean="0">
                <a:latin typeface="Georgia"/>
                <a:cs typeface="Georgia"/>
              </a:rPr>
              <a:t>arge </a:t>
            </a:r>
            <a:r>
              <a:rPr lang="en-US" sz="1400" dirty="0" smtClean="0">
                <a:latin typeface="Georgia"/>
                <a:cs typeface="Georgia"/>
              </a:rPr>
              <a:t>patches</a:t>
            </a:r>
            <a:endParaRPr lang="en-US" sz="1400" dirty="0">
              <a:latin typeface="Georgia"/>
              <a:cs typeface="Georgia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2184092" y="1070562"/>
            <a:ext cx="492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Georgia" panose="02040502050405020303" pitchFamily="18" charset="0"/>
                <a:cs typeface="Georgia"/>
              </a:rPr>
              <a:t>Not significantly different (except for Standard MIL)</a:t>
            </a:r>
            <a:endParaRPr lang="en-US" sz="16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247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3" name="Szövegdoboz 2"/>
          <p:cNvSpPr txBox="1"/>
          <p:nvPr/>
        </p:nvSpPr>
        <p:spPr>
          <a:xfrm>
            <a:off x="815705" y="1460125"/>
            <a:ext cx="77003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Georgia"/>
                <a:cs typeface="Georgia"/>
              </a:rPr>
              <a:t>The aim is to </a:t>
            </a:r>
            <a:r>
              <a:rPr lang="en-US" sz="2400" u="sng" dirty="0">
                <a:latin typeface="Georgia"/>
                <a:cs typeface="Georgia"/>
              </a:rPr>
              <a:t>classify</a:t>
            </a:r>
            <a:r>
              <a:rPr lang="en-US" sz="2400" dirty="0">
                <a:latin typeface="Georgia"/>
                <a:cs typeface="Georgia"/>
              </a:rPr>
              <a:t> two different </a:t>
            </a:r>
            <a:r>
              <a:rPr lang="en-US" sz="2400" dirty="0" smtClean="0">
                <a:latin typeface="Georgia"/>
                <a:cs typeface="Georgia"/>
              </a:rPr>
              <a:t>grades </a:t>
            </a:r>
            <a:r>
              <a:rPr lang="en-US" sz="2400" dirty="0">
                <a:latin typeface="Georgia"/>
                <a:cs typeface="Georgia"/>
              </a:rPr>
              <a:t>of </a:t>
            </a:r>
            <a:r>
              <a:rPr lang="en-US" sz="2400" u="sng" dirty="0">
                <a:latin typeface="Georgia"/>
                <a:cs typeface="Georgia"/>
              </a:rPr>
              <a:t>brain tumor</a:t>
            </a:r>
            <a:r>
              <a:rPr lang="en-US" sz="2400" dirty="0">
                <a:latin typeface="Georgia"/>
                <a:cs typeface="Georgia"/>
              </a:rPr>
              <a:t> from </a:t>
            </a:r>
            <a:r>
              <a:rPr lang="en-US" sz="2400" dirty="0" smtClean="0">
                <a:latin typeface="Georgia"/>
                <a:cs typeface="Georgia"/>
              </a:rPr>
              <a:t>whole slide </a:t>
            </a:r>
            <a:r>
              <a:rPr lang="en-US" sz="2400" u="sng" dirty="0">
                <a:latin typeface="Georgia"/>
                <a:cs typeface="Georgia"/>
              </a:rPr>
              <a:t>histology images</a:t>
            </a:r>
            <a:r>
              <a:rPr lang="en-US" sz="2400" dirty="0">
                <a:latin typeface="Georgia"/>
                <a:cs typeface="Georgia"/>
              </a:rPr>
              <a:t> using </a:t>
            </a:r>
            <a:r>
              <a:rPr lang="en-US" sz="2400" u="sng" dirty="0">
                <a:latin typeface="Georgia"/>
                <a:cs typeface="Georgia"/>
              </a:rPr>
              <a:t>d</a:t>
            </a:r>
            <a:r>
              <a:rPr lang="en-US" sz="2400" u="sng" dirty="0" smtClean="0">
                <a:latin typeface="Georgia"/>
                <a:cs typeface="Georgia"/>
              </a:rPr>
              <a:t>eep learning</a:t>
            </a:r>
            <a:r>
              <a:rPr lang="en-US" sz="2400" dirty="0">
                <a:latin typeface="Georgia"/>
                <a:cs typeface="Georgia"/>
              </a:rPr>
              <a:t>, where pixel-level annotation is unavailable</a:t>
            </a:r>
            <a:r>
              <a:rPr lang="en-US" sz="2400" dirty="0" smtClean="0">
                <a:latin typeface="Georgia"/>
                <a:cs typeface="Georgia"/>
              </a:rPr>
              <a:t>.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815705" y="4144710"/>
            <a:ext cx="770033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eorgia"/>
                <a:cs typeface="Georgia"/>
              </a:rPr>
              <a:t>Supervisor: Anders </a:t>
            </a:r>
            <a:r>
              <a:rPr lang="en-US" dirty="0" err="1">
                <a:latin typeface="Georgia"/>
                <a:cs typeface="Georgia"/>
              </a:rPr>
              <a:t>Eklund</a:t>
            </a:r>
            <a:endParaRPr lang="en-US" dirty="0">
              <a:latin typeface="Georgia"/>
              <a:cs typeface="Georgia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Georgia"/>
                <a:cs typeface="Georgia"/>
              </a:rPr>
              <a:t>External supervisor: </a:t>
            </a:r>
            <a:r>
              <a:rPr lang="en-US" dirty="0" err="1">
                <a:latin typeface="Georgia"/>
                <a:cs typeface="Georgia"/>
              </a:rPr>
              <a:t>Neda</a:t>
            </a:r>
            <a:r>
              <a:rPr lang="en-US" dirty="0">
                <a:latin typeface="Georgia"/>
                <a:cs typeface="Georgia"/>
              </a:rPr>
              <a:t> Haj Hosseini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eorgia"/>
                <a:cs typeface="Georgia"/>
              </a:rPr>
              <a:t>Department: Biomedical Engineering (IMT), US Campus</a:t>
            </a:r>
          </a:p>
        </p:txBody>
      </p:sp>
    </p:spTree>
    <p:extLst>
      <p:ext uri="{BB962C8B-B14F-4D97-AF65-F5344CB8AC3E}">
        <p14:creationId xmlns:p14="http://schemas.microsoft.com/office/powerpoint/2010/main" val="12696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5" y="416416"/>
            <a:ext cx="7926361" cy="831131"/>
          </a:xfrm>
        </p:spPr>
        <p:txBody>
          <a:bodyPr>
            <a:noAutofit/>
          </a:bodyPr>
          <a:lstStyle/>
          <a:p>
            <a:r>
              <a:rPr lang="en-US" sz="3200" dirty="0" smtClean="0"/>
              <a:t>Conclusions</a:t>
            </a:r>
            <a:endParaRPr lang="en-US" sz="32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7" name="Szövegdoboz 6"/>
          <p:cNvSpPr txBox="1"/>
          <p:nvPr/>
        </p:nvSpPr>
        <p:spPr>
          <a:xfrm>
            <a:off x="0" y="1247553"/>
            <a:ext cx="912433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Georgia" panose="02040502050405020303" pitchFamily="18" charset="0"/>
                <a:cs typeface="Georgia"/>
              </a:rPr>
              <a:t>How well can a deep learning model classify whole slide images as glioblastoma or lower grade glioma with a slide-level annotation?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Georgia" panose="02040502050405020303" pitchFamily="18" charset="0"/>
              <a:cs typeface="Georgi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 smtClean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50000"/>
              </a:lnSpc>
            </a:pPr>
            <a:endParaRPr lang="en-US" sz="1600" dirty="0" smtClean="0">
              <a:latin typeface="Georgia" panose="02040502050405020303" pitchFamily="18" charset="0"/>
              <a:cs typeface="Georgi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sz="1600" dirty="0" smtClean="0">
                <a:latin typeface="Georgia" panose="02040502050405020303" pitchFamily="18" charset="0"/>
                <a:cs typeface="Georgia"/>
              </a:rPr>
              <a:t>Is </a:t>
            </a:r>
            <a:r>
              <a:rPr lang="en-US" sz="1600" dirty="0">
                <a:latin typeface="Georgia" panose="02040502050405020303" pitchFamily="18" charset="0"/>
                <a:cs typeface="Georgia"/>
              </a:rPr>
              <a:t>a pre-trained convolutional neural network significantly better than one trained from scratch</a:t>
            </a:r>
            <a:r>
              <a:rPr lang="en-US" sz="1600" dirty="0" smtClean="0">
                <a:latin typeface="Georgia" panose="02040502050405020303" pitchFamily="18" charset="0"/>
                <a:cs typeface="Georgia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sz="1600" i="1" dirty="0" smtClean="0">
                <a:latin typeface="Georgia" panose="02040502050405020303" pitchFamily="18" charset="0"/>
                <a:cs typeface="Georgia"/>
              </a:rPr>
              <a:t>Yes, but only if all the layers are trainable.</a:t>
            </a:r>
            <a:endParaRPr lang="en-US" sz="1600" i="1" dirty="0">
              <a:latin typeface="Georgia" panose="02040502050405020303" pitchFamily="18" charset="0"/>
              <a:cs typeface="Georgi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sz="1600" dirty="0">
                <a:latin typeface="Georgia" panose="02040502050405020303" pitchFamily="18" charset="0"/>
                <a:cs typeface="Georgia"/>
              </a:rPr>
              <a:t>Does image augmentation significantly improve classification performance</a:t>
            </a:r>
            <a:r>
              <a:rPr lang="en-US" sz="1600" dirty="0" smtClean="0">
                <a:latin typeface="Georgia" panose="02040502050405020303" pitchFamily="18" charset="0"/>
                <a:cs typeface="Georgia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sz="1600" i="1" dirty="0" smtClean="0">
                <a:latin typeface="Georgia" panose="02040502050405020303" pitchFamily="18" charset="0"/>
                <a:cs typeface="Georgia"/>
              </a:rPr>
              <a:t>Yes, with mirroring augmentation (in large patches). No improvement from rotations.</a:t>
            </a:r>
            <a:endParaRPr lang="en-US" sz="1600" i="1" dirty="0">
              <a:latin typeface="Georgia" panose="02040502050405020303" pitchFamily="18" charset="0"/>
              <a:cs typeface="Georgi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sz="1600" dirty="0">
                <a:latin typeface="Georgia" panose="02040502050405020303" pitchFamily="18" charset="0"/>
                <a:cs typeface="Georgia"/>
              </a:rPr>
              <a:t>What is the best approach for combining the patch-level predictions to a slide-level prediction</a:t>
            </a:r>
            <a:r>
              <a:rPr lang="en-US" sz="1600" dirty="0" smtClean="0">
                <a:latin typeface="Georgia" panose="02040502050405020303" pitchFamily="18" charset="0"/>
                <a:cs typeface="Georgia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sz="1600" i="1" dirty="0" smtClean="0">
                <a:latin typeface="Georgia" panose="02040502050405020303" pitchFamily="18" charset="0"/>
                <a:cs typeface="Georgia"/>
              </a:rPr>
              <a:t>No statistically sounds conclusion, due to small test set. (small patches, majority voting)</a:t>
            </a:r>
            <a:endParaRPr lang="en-US" sz="1600" i="1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90" y="2372840"/>
            <a:ext cx="4477246" cy="46969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75" y="2269612"/>
            <a:ext cx="3222984" cy="6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1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3646448" y="3490332"/>
            <a:ext cx="2207942" cy="758283"/>
          </a:xfrm>
          <a:prstGeom prst="rect">
            <a:avLst/>
          </a:prstGeom>
          <a:solidFill>
            <a:srgbClr val="00B9E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>
          <a:xfrm>
            <a:off x="1424650" y="2869418"/>
            <a:ext cx="6651538" cy="61645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27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436631"/>
            <a:ext cx="7737588" cy="831131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3" name="Szövegdoboz 2"/>
          <p:cNvSpPr txBox="1"/>
          <p:nvPr/>
        </p:nvSpPr>
        <p:spPr>
          <a:xfrm>
            <a:off x="685076" y="1883955"/>
            <a:ext cx="8458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Pathology: </a:t>
            </a:r>
            <a:r>
              <a:rPr lang="en-US" dirty="0">
                <a:latin typeface="Georgia"/>
                <a:cs typeface="Georgia"/>
              </a:rPr>
              <a:t>studies diseases and helps </a:t>
            </a:r>
            <a:r>
              <a:rPr lang="en-US" dirty="0" smtClean="0">
                <a:latin typeface="Georgia"/>
                <a:cs typeface="Georgia"/>
              </a:rPr>
              <a:t>with diagnosis</a:t>
            </a:r>
            <a:endParaRPr lang="en-US" dirty="0">
              <a:latin typeface="Georgia"/>
              <a:cs typeface="Georgi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Histology: </a:t>
            </a:r>
            <a:r>
              <a:rPr lang="en-US" dirty="0" smtClean="0">
                <a:latin typeface="Georgia"/>
                <a:cs typeface="Georgia"/>
              </a:rPr>
              <a:t>studies </a:t>
            </a:r>
            <a:r>
              <a:rPr lang="en-US" dirty="0">
                <a:latin typeface="Georgia"/>
                <a:cs typeface="Georgia"/>
              </a:rPr>
              <a:t>the microscopic anatomy of biological tissues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Whole Slide Images (WSI): digitized tissue slides under a microscope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Brain tumor grades according to WHO increase in malignancy: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II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III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cs typeface="Georgia"/>
              </a:rPr>
              <a:t>IV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2078789" y="4249804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Lower Grade Glioma (</a:t>
            </a:r>
            <a:r>
              <a:rPr lang="en-US" b="1" dirty="0">
                <a:latin typeface="Georgia"/>
                <a:cs typeface="Georgia"/>
              </a:rPr>
              <a:t>LGG</a:t>
            </a:r>
            <a:r>
              <a:rPr lang="en-US" dirty="0">
                <a:latin typeface="Georgia"/>
                <a:cs typeface="Georgia"/>
              </a:rPr>
              <a:t>)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2078789" y="4865640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Glioblastoma </a:t>
            </a:r>
            <a:r>
              <a:rPr lang="en-US" dirty="0" err="1">
                <a:latin typeface="Georgia"/>
                <a:cs typeface="Georgia"/>
              </a:rPr>
              <a:t>Multiforme</a:t>
            </a:r>
            <a:r>
              <a:rPr lang="en-US" dirty="0">
                <a:latin typeface="Georgia"/>
                <a:cs typeface="Georgia"/>
              </a:rPr>
              <a:t> (</a:t>
            </a:r>
            <a:r>
              <a:rPr lang="en-US" b="1" dirty="0">
                <a:latin typeface="Georgia"/>
                <a:cs typeface="Georgia"/>
              </a:rPr>
              <a:t>GBM</a:t>
            </a:r>
            <a:r>
              <a:rPr lang="en-US" dirty="0">
                <a:latin typeface="Georgia"/>
                <a:cs typeface="Georgia"/>
              </a:rPr>
              <a:t>)</a:t>
            </a:r>
          </a:p>
        </p:txBody>
      </p:sp>
      <p:sp>
        <p:nvSpPr>
          <p:cNvPr id="6" name="Jobb oldali kapcsos zárójel 5"/>
          <p:cNvSpPr/>
          <p:nvPr/>
        </p:nvSpPr>
        <p:spPr>
          <a:xfrm>
            <a:off x="1880260" y="4124197"/>
            <a:ext cx="198529" cy="620546"/>
          </a:xfrm>
          <a:prstGeom prst="rightBrace">
            <a:avLst/>
          </a:prstGeom>
          <a:ln>
            <a:solidFill>
              <a:srgbClr val="00B9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Jobb oldali kapcsos zárójel 11"/>
          <p:cNvSpPr/>
          <p:nvPr/>
        </p:nvSpPr>
        <p:spPr>
          <a:xfrm>
            <a:off x="5830936" y="4214773"/>
            <a:ext cx="198529" cy="1059940"/>
          </a:xfrm>
          <a:prstGeom prst="rightBrace">
            <a:avLst/>
          </a:prstGeom>
          <a:ln>
            <a:solidFill>
              <a:srgbClr val="00B9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zövegdoboz 12"/>
          <p:cNvSpPr txBox="1"/>
          <p:nvPr/>
        </p:nvSpPr>
        <p:spPr>
          <a:xfrm>
            <a:off x="6044088" y="4035912"/>
            <a:ext cx="2393199" cy="128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eorgia"/>
                <a:cs typeface="Georgia"/>
              </a:rPr>
              <a:t>Binary classification (expert task, that can be helped with DL)</a:t>
            </a:r>
          </a:p>
        </p:txBody>
      </p:sp>
      <p:sp>
        <p:nvSpPr>
          <p:cNvPr id="14" name="Jobb oldali kapcsos zárójel 13"/>
          <p:cNvSpPr/>
          <p:nvPr/>
        </p:nvSpPr>
        <p:spPr>
          <a:xfrm>
            <a:off x="1880259" y="4860061"/>
            <a:ext cx="198529" cy="342539"/>
          </a:xfrm>
          <a:prstGeom prst="rightBrace">
            <a:avLst/>
          </a:prstGeom>
          <a:ln>
            <a:solidFill>
              <a:srgbClr val="00B9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4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436631"/>
            <a:ext cx="7737588" cy="831131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3" name="Szövegdoboz 2"/>
          <p:cNvSpPr txBox="1"/>
          <p:nvPr/>
        </p:nvSpPr>
        <p:spPr>
          <a:xfrm>
            <a:off x="685076" y="1322645"/>
            <a:ext cx="84589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The Cancer Genome Atlas (TCGA) </a:t>
            </a:r>
            <a:r>
              <a:rPr lang="en-US" sz="1600" dirty="0">
                <a:latin typeface="Georgia"/>
                <a:cs typeface="Georgia"/>
                <a:hlinkClick r:id="rId3"/>
              </a:rPr>
              <a:t>https://portal.gdc.cancer.gov</a:t>
            </a:r>
            <a:endParaRPr lang="en-US" sz="1600" dirty="0">
              <a:latin typeface="Georgia"/>
              <a:cs typeface="Georgi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1704 Whole Slide Images, on average 800 MB </a:t>
            </a:r>
            <a:r>
              <a:rPr lang="en-US" sz="1600" dirty="0" smtClean="0">
                <a:latin typeface="Georgia"/>
                <a:cs typeface="Georgia"/>
              </a:rPr>
              <a:t>each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2 classes: GBM (860 WSIs) </a:t>
            </a:r>
            <a:r>
              <a:rPr lang="en-SE" sz="1600" dirty="0">
                <a:latin typeface="Georgia"/>
                <a:cs typeface="Georgia"/>
              </a:rPr>
              <a:t>–</a:t>
            </a:r>
            <a:r>
              <a:rPr lang="en-US" sz="1600" dirty="0">
                <a:latin typeface="Georgia"/>
                <a:cs typeface="Georgia"/>
              </a:rPr>
              <a:t> LGG (844 WSIs</a:t>
            </a:r>
            <a:r>
              <a:rPr lang="en-US" sz="1600" dirty="0" smtClean="0">
                <a:latin typeface="Georgia"/>
                <a:cs typeface="Georgia"/>
              </a:rPr>
              <a:t>)</a:t>
            </a:r>
            <a:endParaRPr lang="en-US" sz="1600" dirty="0">
              <a:latin typeface="Georgia"/>
              <a:cs typeface="Georgi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e.g. 100,000 x 50,000 </a:t>
            </a:r>
            <a:r>
              <a:rPr lang="en-US" sz="1600" dirty="0" smtClean="0">
                <a:latin typeface="Georgia"/>
                <a:cs typeface="Georgia"/>
              </a:rPr>
              <a:t>pixels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/>
                <a:cs typeface="Georgia"/>
              </a:rPr>
              <a:t>359 too large images (&gt; 8 GP) are excluded, because they do not fit into memory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/>
                <a:cs typeface="Georgia"/>
              </a:rPr>
              <a:t>220 WSIs sampled for analysis (to lower processing time</a:t>
            </a:r>
            <a:r>
              <a:rPr lang="en-US" sz="1600" dirty="0" smtClean="0">
                <a:latin typeface="Georgia"/>
                <a:cs typeface="Georgia"/>
              </a:rPr>
              <a:t>)</a:t>
            </a:r>
            <a:endParaRPr lang="en-US" sz="1600" dirty="0">
              <a:latin typeface="Georgia"/>
              <a:cs typeface="Georgi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/>
                <a:cs typeface="Georgia"/>
              </a:rPr>
              <a:t>26 </a:t>
            </a:r>
            <a:r>
              <a:rPr lang="en-US" sz="1600" dirty="0">
                <a:latin typeface="Georgia"/>
                <a:cs typeface="Georgia"/>
              </a:rPr>
              <a:t>WSIs are excluded </a:t>
            </a:r>
            <a:r>
              <a:rPr lang="en-US" sz="1600" dirty="0" smtClean="0">
                <a:latin typeface="Georgia"/>
                <a:cs typeface="Georgia"/>
              </a:rPr>
              <a:t>because of data quality issues (out </a:t>
            </a:r>
            <a:r>
              <a:rPr lang="en-US" sz="1600" dirty="0">
                <a:latin typeface="Georgia"/>
                <a:cs typeface="Georgia"/>
              </a:rPr>
              <a:t>of focus, pen </a:t>
            </a:r>
            <a:r>
              <a:rPr lang="en-US" sz="1600" dirty="0" smtClean="0">
                <a:latin typeface="Georgia"/>
                <a:cs typeface="Georgia"/>
              </a:rPr>
              <a:t>marker)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/>
                <a:cs typeface="Georgia"/>
              </a:rPr>
              <a:t>Final dataset = 194 WSIs (97 from each class)</a:t>
            </a:r>
            <a:endParaRPr lang="en-US" sz="1600" dirty="0">
              <a:latin typeface="Georgia"/>
              <a:cs typeface="Georgi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/>
                <a:cs typeface="Georgia"/>
              </a:rPr>
              <a:t>Images </a:t>
            </a:r>
            <a:r>
              <a:rPr lang="en-US" sz="1600" dirty="0">
                <a:latin typeface="Georgia"/>
                <a:cs typeface="Georgia"/>
              </a:rPr>
              <a:t>need to be divided into patches to feed to </a:t>
            </a:r>
            <a:r>
              <a:rPr lang="en-US" sz="1600" dirty="0" smtClean="0">
                <a:latin typeface="Georgia"/>
                <a:cs typeface="Georgia"/>
              </a:rPr>
              <a:t>CNN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43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Kép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17" y="1192785"/>
            <a:ext cx="4937105" cy="4886468"/>
          </a:xfrm>
          <a:prstGeom prst="rect">
            <a:avLst/>
          </a:prstGeom>
        </p:spPr>
      </p:pic>
      <p:pic>
        <p:nvPicPr>
          <p:cNvPr id="27" name="Kép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14" y="3020895"/>
            <a:ext cx="1203437" cy="1203437"/>
          </a:xfrm>
          <a:prstGeom prst="rect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361654"/>
            <a:ext cx="7737588" cy="8311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  <a:r>
              <a:rPr lang="en-SE" dirty="0"/>
              <a:t>–</a:t>
            </a:r>
            <a:r>
              <a:rPr lang="en-US" dirty="0"/>
              <a:t> Whole Slide Image (LGG class)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5</a:t>
            </a:fld>
            <a:endParaRPr lang="sv-SE" dirty="0"/>
          </a:p>
        </p:txBody>
      </p:sp>
      <p:cxnSp>
        <p:nvCxnSpPr>
          <p:cNvPr id="20" name="Egyenes összekötő 19"/>
          <p:cNvCxnSpPr/>
          <p:nvPr/>
        </p:nvCxnSpPr>
        <p:spPr>
          <a:xfrm flipV="1">
            <a:off x="5410188" y="3202940"/>
            <a:ext cx="1732292" cy="25434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/>
          <p:cNvSpPr txBox="1"/>
          <p:nvPr/>
        </p:nvSpPr>
        <p:spPr>
          <a:xfrm>
            <a:off x="6622591" y="4224332"/>
            <a:ext cx="24718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400" dirty="0">
                <a:latin typeface="Georgia"/>
                <a:cs typeface="Georgia"/>
              </a:rPr>
              <a:t>Patch extraction</a:t>
            </a:r>
          </a:p>
        </p:txBody>
      </p:sp>
      <p:cxnSp>
        <p:nvCxnSpPr>
          <p:cNvPr id="29" name="Egyenes összekötő 28"/>
          <p:cNvCxnSpPr/>
          <p:nvPr/>
        </p:nvCxnSpPr>
        <p:spPr>
          <a:xfrm>
            <a:off x="5172425" y="3695657"/>
            <a:ext cx="1970055" cy="52867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29"/>
          <p:cNvCxnSpPr/>
          <p:nvPr/>
        </p:nvCxnSpPr>
        <p:spPr>
          <a:xfrm>
            <a:off x="5410188" y="3692857"/>
            <a:ext cx="1732292" cy="31018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/>
          <p:cNvCxnSpPr/>
          <p:nvPr/>
        </p:nvCxnSpPr>
        <p:spPr>
          <a:xfrm flipV="1">
            <a:off x="5172425" y="3020895"/>
            <a:ext cx="1970055" cy="43638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40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361654"/>
            <a:ext cx="7737588" cy="8311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  <a:r>
              <a:rPr lang="en-SE" dirty="0"/>
              <a:t>–</a:t>
            </a:r>
            <a:r>
              <a:rPr lang="en-US" dirty="0"/>
              <a:t> One patch with visible cells and structures at 20x magnification (LGG class)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310" y="1627832"/>
            <a:ext cx="438912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361654"/>
            <a:ext cx="7737588" cy="8311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  <a:r>
              <a:rPr lang="en-SE" dirty="0"/>
              <a:t>–</a:t>
            </a:r>
            <a:r>
              <a:rPr lang="en-US" dirty="0"/>
              <a:t> Whole Slide Image (GBM class)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22" name="Kép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39" y="1096825"/>
            <a:ext cx="4755861" cy="4990942"/>
          </a:xfrm>
          <a:prstGeom prst="rect">
            <a:avLst/>
          </a:prstGeom>
          <a:ln w="28575">
            <a:noFill/>
          </a:ln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52" y="1637881"/>
            <a:ext cx="1200778" cy="1200778"/>
          </a:xfrm>
          <a:prstGeom prst="rect">
            <a:avLst/>
          </a:prstGeom>
          <a:ln w="28575">
            <a:solidFill>
              <a:srgbClr val="00FF00"/>
            </a:solidFill>
          </a:ln>
        </p:spPr>
      </p:pic>
      <p:cxnSp>
        <p:nvCxnSpPr>
          <p:cNvPr id="17" name="Egyenes összekötő 16"/>
          <p:cNvCxnSpPr/>
          <p:nvPr/>
        </p:nvCxnSpPr>
        <p:spPr>
          <a:xfrm flipV="1">
            <a:off x="3399536" y="1634490"/>
            <a:ext cx="2812669" cy="29346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 flipV="1">
            <a:off x="3738880" y="1724025"/>
            <a:ext cx="2473325" cy="20393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/>
          <p:cNvCxnSpPr/>
          <p:nvPr/>
        </p:nvCxnSpPr>
        <p:spPr>
          <a:xfrm>
            <a:off x="3738880" y="2258060"/>
            <a:ext cx="2473325" cy="38417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/>
          <p:cNvCxnSpPr/>
          <p:nvPr/>
        </p:nvCxnSpPr>
        <p:spPr>
          <a:xfrm>
            <a:off x="3399536" y="2258060"/>
            <a:ext cx="2812669" cy="5805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/>
          <p:cNvSpPr txBox="1"/>
          <p:nvPr/>
        </p:nvSpPr>
        <p:spPr>
          <a:xfrm>
            <a:off x="5683502" y="2795962"/>
            <a:ext cx="24718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400" dirty="0">
                <a:latin typeface="Georgia"/>
                <a:cs typeface="Georgia"/>
              </a:rPr>
              <a:t>Patch extraction</a:t>
            </a:r>
          </a:p>
        </p:txBody>
      </p:sp>
    </p:spTree>
    <p:extLst>
      <p:ext uri="{BB962C8B-B14F-4D97-AF65-F5344CB8AC3E}">
        <p14:creationId xmlns:p14="http://schemas.microsoft.com/office/powerpoint/2010/main" val="62264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361654"/>
            <a:ext cx="7737588" cy="8311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  <a:r>
              <a:rPr lang="en-SE" dirty="0"/>
              <a:t>–</a:t>
            </a:r>
            <a:r>
              <a:rPr lang="en-US" dirty="0"/>
              <a:t> One patch with visible cells and structures at 20x magnification (GBM class)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310" y="1612757"/>
            <a:ext cx="438912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9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076" y="416422"/>
            <a:ext cx="7737588" cy="831131"/>
          </a:xfrm>
        </p:spPr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3" name="Szövegdoboz 2"/>
          <p:cNvSpPr txBox="1"/>
          <p:nvPr/>
        </p:nvSpPr>
        <p:spPr>
          <a:xfrm>
            <a:off x="685076" y="1247553"/>
            <a:ext cx="8207715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 panose="02040502050405020303" pitchFamily="18" charset="0"/>
                <a:cs typeface="Georgia"/>
              </a:rPr>
              <a:t>How well can a deep learning model classify whole slide images as glioblastoma or lower grade glioma with a </a:t>
            </a:r>
            <a:r>
              <a:rPr lang="en-US" sz="1600" dirty="0" smtClean="0">
                <a:latin typeface="Georgia" panose="02040502050405020303" pitchFamily="18" charset="0"/>
                <a:cs typeface="Georgia"/>
              </a:rPr>
              <a:t>slide-level </a:t>
            </a:r>
            <a:r>
              <a:rPr lang="en-US" sz="1600" dirty="0">
                <a:latin typeface="Georgia" panose="02040502050405020303" pitchFamily="18" charset="0"/>
                <a:cs typeface="Georgia"/>
              </a:rPr>
              <a:t>annotation?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 panose="02040502050405020303" pitchFamily="18" charset="0"/>
                <a:cs typeface="Georgia"/>
              </a:rPr>
              <a:t>Is a pre-trained convolutional neural network significantly better than one trained from scratch?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 panose="02040502050405020303" pitchFamily="18" charset="0"/>
                <a:cs typeface="Georgia"/>
              </a:rPr>
              <a:t>Does image augmentation significantly improve classification performance?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Georgia" panose="02040502050405020303" pitchFamily="18" charset="0"/>
                <a:cs typeface="Georgia"/>
              </a:rPr>
              <a:t>What is the best approach for combining the </a:t>
            </a:r>
            <a:r>
              <a:rPr lang="en-US" sz="1600" dirty="0" smtClean="0">
                <a:latin typeface="Georgia" panose="02040502050405020303" pitchFamily="18" charset="0"/>
                <a:cs typeface="Georgia"/>
              </a:rPr>
              <a:t>patch-level </a:t>
            </a:r>
            <a:r>
              <a:rPr lang="en-US" sz="1600" dirty="0">
                <a:latin typeface="Georgia" panose="02040502050405020303" pitchFamily="18" charset="0"/>
                <a:cs typeface="Georgia"/>
              </a:rPr>
              <a:t>predictions to a </a:t>
            </a:r>
            <a:r>
              <a:rPr lang="en-US" sz="1600" dirty="0" smtClean="0">
                <a:latin typeface="Georgia" panose="02040502050405020303" pitchFamily="18" charset="0"/>
                <a:cs typeface="Georgia"/>
              </a:rPr>
              <a:t>slide-level </a:t>
            </a:r>
            <a:r>
              <a:rPr lang="en-US" sz="1600" dirty="0">
                <a:latin typeface="Georgia" panose="02040502050405020303" pitchFamily="18" charset="0"/>
                <a:cs typeface="Georgia"/>
              </a:rPr>
              <a:t>prediction?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Georgia" panose="02040502050405020303" pitchFamily="18" charset="0"/>
              <a:cs typeface="Georgi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 dirty="0">
                <a:latin typeface="Georgia" panose="02040502050405020303" pitchFamily="18" charset="0"/>
                <a:cs typeface="Georgia"/>
              </a:rPr>
              <a:t>Challenges: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 panose="02040502050405020303" pitchFamily="18" charset="0"/>
                <a:cs typeface="Georgia"/>
              </a:rPr>
              <a:t>Large images </a:t>
            </a:r>
            <a:r>
              <a:rPr lang="en-US" sz="1600" dirty="0" smtClean="0">
                <a:latin typeface="Georgia" panose="02040502050405020303" pitchFamily="18" charset="0"/>
                <a:cs typeface="Georgia"/>
              </a:rPr>
              <a:t>-&gt; need </a:t>
            </a:r>
            <a:r>
              <a:rPr lang="en-US" sz="1600" dirty="0">
                <a:latin typeface="Georgia" panose="02040502050405020303" pitchFamily="18" charset="0"/>
                <a:cs typeface="Georgia"/>
              </a:rPr>
              <a:t>to create </a:t>
            </a:r>
            <a:r>
              <a:rPr lang="en-US" sz="1600" dirty="0" smtClean="0">
                <a:latin typeface="Georgia" panose="02040502050405020303" pitchFamily="18" charset="0"/>
                <a:cs typeface="Georgia"/>
              </a:rPr>
              <a:t>patches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Georgia" panose="02040502050405020303" pitchFamily="18" charset="0"/>
                <a:cs typeface="Georgia"/>
              </a:rPr>
              <a:t>Slides come from different sources -&gt; need to be </a:t>
            </a:r>
            <a:r>
              <a:rPr lang="en-US" sz="1600" dirty="0" smtClean="0">
                <a:latin typeface="Georgia" panose="02040502050405020303" pitchFamily="18" charset="0"/>
                <a:cs typeface="Georgia"/>
              </a:rPr>
              <a:t>normalized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eorgia" panose="02040502050405020303" pitchFamily="18" charset="0"/>
                <a:cs typeface="Georgia"/>
              </a:rPr>
              <a:t>No </a:t>
            </a:r>
            <a:r>
              <a:rPr lang="en-US" sz="1600" dirty="0">
                <a:latin typeface="Georgia" panose="02040502050405020303" pitchFamily="18" charset="0"/>
                <a:cs typeface="Georgia"/>
              </a:rPr>
              <a:t>pixel level labeling (patches in a slide might be cancer-free or belong to the other class</a:t>
            </a:r>
            <a:r>
              <a:rPr lang="en-US" sz="1600" dirty="0" smtClean="0">
                <a:latin typeface="Georgia" panose="02040502050405020303" pitchFamily="18" charset="0"/>
                <a:cs typeface="Georgia"/>
              </a:rPr>
              <a:t>) -&gt; need to find a way to aggregate predictions to slide level</a:t>
            </a:r>
            <a:endParaRPr lang="en-US" sz="1600" dirty="0">
              <a:latin typeface="Georgia" panose="02040502050405020303" pitchFamily="18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3722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BD8CD6AA-5A08-9A47-909B-A4FE96B9E560}" vid="{9D712D5C-9E73-2B4E-A34A-5FDD49A086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a5aea428-1722-47f0-acbf-e195f738e18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E55F16C3BC0741BECCEF78E59294ED" ma:contentTypeVersion="11" ma:contentTypeDescription="Skapa ett nytt dokument." ma:contentTypeScope="" ma:versionID="6652ff60b13615ce29673bea81dcf0bf">
  <xsd:schema xmlns:xsd="http://www.w3.org/2001/XMLSchema" xmlns:xs="http://www.w3.org/2001/XMLSchema" xmlns:p="http://schemas.microsoft.com/office/2006/metadata/properties" xmlns:ns2="a5aea428-1722-47f0-acbf-e195f738e188" xmlns:ns3="46dee5f5-847e-4394-9fa2-9e589caa8eed" targetNamespace="http://schemas.microsoft.com/office/2006/metadata/properties" ma:root="true" ma:fieldsID="b6f515230ef0abc050148f8e5ff58a68" ns2:_="" ns3:_="">
    <xsd:import namespace="a5aea428-1722-47f0-acbf-e195f738e188"/>
    <xsd:import namespace="46dee5f5-847e-4394-9fa2-9e589caa8e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Note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ea428-1722-47f0-acbf-e195f738e1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s" ma:index="13" nillable="true" ma:displayName="Notes" ma:description="Description of contents" ma:format="Dropdown" ma:internalName="Notes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dee5f5-847e-4394-9fa2-9e589caa8ee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17A08-0031-44B6-A316-6E00C61028A3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46dee5f5-847e-4394-9fa2-9e589caa8eed"/>
    <ds:schemaRef ds:uri="a5aea428-1722-47f0-acbf-e195f738e188"/>
  </ds:schemaRefs>
</ds:datastoreItem>
</file>

<file path=customXml/itemProps2.xml><?xml version="1.0" encoding="utf-8"?>
<ds:datastoreItem xmlns:ds="http://schemas.openxmlformats.org/officeDocument/2006/customXml" ds:itemID="{EE31BEEE-991B-43E7-87D5-6B31EEA8D2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4C5716-681F-48BA-A81F-5963BD57C8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aea428-1722-47f0-acbf-e195f738e188"/>
    <ds:schemaRef ds:uri="46dee5f5-847e-4394-9fa2-9e589caa8e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ppt-template-EN</Template>
  <TotalTime>21147</TotalTime>
  <Words>1087</Words>
  <Application>Microsoft Office PowerPoint</Application>
  <PresentationFormat>Diavetítés a képernyőre (4:3 oldalarány)</PresentationFormat>
  <Paragraphs>175</Paragraphs>
  <Slides>21</Slides>
  <Notes>20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Georgia</vt:lpstr>
      <vt:lpstr>Office-tema</vt:lpstr>
      <vt:lpstr>Classification of brain tumors in weakly annotated histopathology images with deep learning</vt:lpstr>
      <vt:lpstr>PowerPoint-bemutató</vt:lpstr>
      <vt:lpstr>Background</vt:lpstr>
      <vt:lpstr>Data</vt:lpstr>
      <vt:lpstr>Example – Whole Slide Image (LGG class)</vt:lpstr>
      <vt:lpstr>Example – One patch with visible cells and structures at 20x magnification (LGG class)</vt:lpstr>
      <vt:lpstr>Example – Whole Slide Image (GBM class)</vt:lpstr>
      <vt:lpstr>Example – One patch with visible cells and structures at 20x magnification (GBM class)</vt:lpstr>
      <vt:lpstr>Research questions</vt:lpstr>
      <vt:lpstr>Preprocessing pipeline</vt:lpstr>
      <vt:lpstr>Preprocessing (stain color normalization)</vt:lpstr>
      <vt:lpstr>Preprocessing (resulting dataset)</vt:lpstr>
      <vt:lpstr>CNN as patch level classifier</vt:lpstr>
      <vt:lpstr>CNN model training 1/2 (pre-training approaches)</vt:lpstr>
      <vt:lpstr>CNN model training 2/2 (data augmentation approaches)</vt:lpstr>
      <vt:lpstr>Patch level predictions (small &amp; large patches)</vt:lpstr>
      <vt:lpstr>Slide aggregation methods (1/2)</vt:lpstr>
      <vt:lpstr>Slide aggregation methods (2/2)</vt:lpstr>
      <vt:lpstr>Slide aggregation results</vt:lpstr>
      <vt:lpstr>Conclusions</vt:lpstr>
      <vt:lpstr>PowerPoint-bemutató</vt:lpstr>
    </vt:vector>
  </TitlesOfParts>
  <Company>Linköpings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Maria Karlberg</dc:creator>
  <cp:lastModifiedBy>Dávid Hrabovszki</cp:lastModifiedBy>
  <cp:revision>369</cp:revision>
  <cp:lastPrinted>2017-09-29T08:51:32Z</cp:lastPrinted>
  <dcterms:created xsi:type="dcterms:W3CDTF">2015-09-24T09:09:17Z</dcterms:created>
  <dcterms:modified xsi:type="dcterms:W3CDTF">2021-05-30T19:16:44Z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0x010100D9E55F16C3BC0741BECCEF78E59294ED</vt:lpwstr>
  </property>
  <property fmtid="{D5CDD505-2E9C-101B-9397-08002B2CF9AE}" pid="3" name="AuthorIds_UIVersion_3072">
    <vt:lpwstr>22</vt:lpwstr>
  </property>
  <property fmtid="{D5CDD505-2E9C-101B-9397-08002B2CF9AE}" pid="4" name="AuthorIds_UIVersion_3584">
    <vt:lpwstr>22</vt:lpwstr>
  </property>
</Properties>
</file>